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82" r:id="rId6"/>
    <p:sldId id="283" r:id="rId7"/>
    <p:sldId id="275" r:id="rId8"/>
    <p:sldId id="288" r:id="rId9"/>
    <p:sldId id="291" r:id="rId10"/>
    <p:sldId id="263" r:id="rId11"/>
    <p:sldId id="292" r:id="rId12"/>
    <p:sldId id="279" r:id="rId13"/>
    <p:sldId id="264" r:id="rId14"/>
    <p:sldId id="270" r:id="rId15"/>
    <p:sldId id="265" r:id="rId16"/>
    <p:sldId id="280" r:id="rId17"/>
    <p:sldId id="269" r:id="rId18"/>
    <p:sldId id="267" r:id="rId19"/>
    <p:sldId id="277" r:id="rId20"/>
    <p:sldId id="276" r:id="rId21"/>
    <p:sldId id="293" r:id="rId22"/>
    <p:sldId id="289" r:id="rId23"/>
    <p:sldId id="296" r:id="rId24"/>
    <p:sldId id="295"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56" autoAdjust="0"/>
  </p:normalViewPr>
  <p:slideViewPr>
    <p:cSldViewPr>
      <p:cViewPr varScale="1">
        <p:scale>
          <a:sx n="94" d="100"/>
          <a:sy n="94" d="100"/>
        </p:scale>
        <p:origin x="13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McDonagh" userId="0f59cccf-6b2d-4a35-98e2-ae9ede858139" providerId="ADAL" clId="{1C4697B9-F694-4D79-B71C-4E2BEB655704}"/>
    <pc:docChg chg="custSel modSld">
      <pc:chgData name="Todd McDonagh" userId="0f59cccf-6b2d-4a35-98e2-ae9ede858139" providerId="ADAL" clId="{1C4697B9-F694-4D79-B71C-4E2BEB655704}" dt="2020-03-25T14:51:24.439" v="92" actId="20577"/>
      <pc:docMkLst>
        <pc:docMk/>
      </pc:docMkLst>
      <pc:sldChg chg="modSp">
        <pc:chgData name="Todd McDonagh" userId="0f59cccf-6b2d-4a35-98e2-ae9ede858139" providerId="ADAL" clId="{1C4697B9-F694-4D79-B71C-4E2BEB655704}" dt="2020-03-25T14:51:24.439" v="92" actId="20577"/>
        <pc:sldMkLst>
          <pc:docMk/>
          <pc:sldMk cId="3008533551" sldId="256"/>
        </pc:sldMkLst>
        <pc:spChg chg="mod">
          <ac:chgData name="Todd McDonagh" userId="0f59cccf-6b2d-4a35-98e2-ae9ede858139" providerId="ADAL" clId="{1C4697B9-F694-4D79-B71C-4E2BEB655704}" dt="2020-03-25T14:51:07.888" v="68" actId="20577"/>
          <ac:spMkLst>
            <pc:docMk/>
            <pc:sldMk cId="3008533551" sldId="256"/>
            <ac:spMk id="2" creationId="{00000000-0000-0000-0000-000000000000}"/>
          </ac:spMkLst>
        </pc:spChg>
        <pc:spChg chg="mod">
          <ac:chgData name="Todd McDonagh" userId="0f59cccf-6b2d-4a35-98e2-ae9ede858139" providerId="ADAL" clId="{1C4697B9-F694-4D79-B71C-4E2BEB655704}" dt="2020-03-25T14:51:24.439" v="92" actId="20577"/>
          <ac:spMkLst>
            <pc:docMk/>
            <pc:sldMk cId="3008533551" sldId="256"/>
            <ac:spMk id="3" creationId="{00000000-0000-0000-0000-000000000000}"/>
          </ac:spMkLst>
        </pc:spChg>
      </pc:sldChg>
    </pc:docChg>
  </pc:docChgLst>
  <pc:docChgLst>
    <pc:chgData name="Todd McDonagh" userId="0f59cccf-6b2d-4a35-98e2-ae9ede858139" providerId="ADAL" clId="{C5E9FD0A-8AA1-4509-8CFF-02F56DFFE6F5}"/>
    <pc:docChg chg="undo custSel addSld delSld modSld">
      <pc:chgData name="Todd McDonagh" userId="0f59cccf-6b2d-4a35-98e2-ae9ede858139" providerId="ADAL" clId="{C5E9FD0A-8AA1-4509-8CFF-02F56DFFE6F5}" dt="2020-02-22T12:14:12.248" v="58" actId="478"/>
      <pc:docMkLst>
        <pc:docMk/>
      </pc:docMkLst>
      <pc:sldChg chg="addSp delSp add del">
        <pc:chgData name="Todd McDonagh" userId="0f59cccf-6b2d-4a35-98e2-ae9ede858139" providerId="ADAL" clId="{C5E9FD0A-8AA1-4509-8CFF-02F56DFFE6F5}" dt="2020-02-17T19:55:52.335" v="19" actId="2696"/>
        <pc:sldMkLst>
          <pc:docMk/>
          <pc:sldMk cId="2461756755" sldId="257"/>
        </pc:sldMkLst>
        <pc:picChg chg="add del">
          <ac:chgData name="Todd McDonagh" userId="0f59cccf-6b2d-4a35-98e2-ae9ede858139" providerId="ADAL" clId="{C5E9FD0A-8AA1-4509-8CFF-02F56DFFE6F5}" dt="2020-02-17T19:53:55.263" v="7"/>
          <ac:picMkLst>
            <pc:docMk/>
            <pc:sldMk cId="2461756755" sldId="257"/>
            <ac:picMk id="8" creationId="{4A13F270-E042-48CC-9E34-83164D9A293D}"/>
          </ac:picMkLst>
        </pc:picChg>
      </pc:sldChg>
      <pc:sldChg chg="delSp del">
        <pc:chgData name="Todd McDonagh" userId="0f59cccf-6b2d-4a35-98e2-ae9ede858139" providerId="ADAL" clId="{C5E9FD0A-8AA1-4509-8CFF-02F56DFFE6F5}" dt="2020-02-17T20:01:57.967" v="46" actId="2696"/>
        <pc:sldMkLst>
          <pc:docMk/>
          <pc:sldMk cId="1201349702" sldId="258"/>
        </pc:sldMkLst>
        <pc:spChg chg="del">
          <ac:chgData name="Todd McDonagh" userId="0f59cccf-6b2d-4a35-98e2-ae9ede858139" providerId="ADAL" clId="{C5E9FD0A-8AA1-4509-8CFF-02F56DFFE6F5}" dt="2020-02-17T19:59:16.313" v="30" actId="478"/>
          <ac:spMkLst>
            <pc:docMk/>
            <pc:sldMk cId="1201349702" sldId="258"/>
            <ac:spMk id="4" creationId="{00000000-0000-0000-0000-000000000000}"/>
          </ac:spMkLst>
        </pc:spChg>
        <pc:spChg chg="del">
          <ac:chgData name="Todd McDonagh" userId="0f59cccf-6b2d-4a35-98e2-ae9ede858139" providerId="ADAL" clId="{C5E9FD0A-8AA1-4509-8CFF-02F56DFFE6F5}" dt="2020-02-17T19:59:20.293" v="31" actId="478"/>
          <ac:spMkLst>
            <pc:docMk/>
            <pc:sldMk cId="1201349702" sldId="258"/>
            <ac:spMk id="5" creationId="{00000000-0000-0000-0000-000000000000}"/>
          </ac:spMkLst>
        </pc:spChg>
      </pc:sldChg>
      <pc:sldChg chg="delSp del">
        <pc:chgData name="Todd McDonagh" userId="0f59cccf-6b2d-4a35-98e2-ae9ede858139" providerId="ADAL" clId="{C5E9FD0A-8AA1-4509-8CFF-02F56DFFE6F5}" dt="2020-02-17T20:01:50.619" v="45" actId="2696"/>
        <pc:sldMkLst>
          <pc:docMk/>
          <pc:sldMk cId="895451441" sldId="259"/>
        </pc:sldMkLst>
        <pc:spChg chg="del">
          <ac:chgData name="Todd McDonagh" userId="0f59cccf-6b2d-4a35-98e2-ae9ede858139" providerId="ADAL" clId="{C5E9FD0A-8AA1-4509-8CFF-02F56DFFE6F5}" dt="2020-02-17T19:58:14.918" v="22" actId="478"/>
          <ac:spMkLst>
            <pc:docMk/>
            <pc:sldMk cId="895451441" sldId="259"/>
            <ac:spMk id="4" creationId="{00000000-0000-0000-0000-000000000000}"/>
          </ac:spMkLst>
        </pc:spChg>
        <pc:spChg chg="del">
          <ac:chgData name="Todd McDonagh" userId="0f59cccf-6b2d-4a35-98e2-ae9ede858139" providerId="ADAL" clId="{C5E9FD0A-8AA1-4509-8CFF-02F56DFFE6F5}" dt="2020-02-17T19:58:19.509" v="23" actId="478"/>
          <ac:spMkLst>
            <pc:docMk/>
            <pc:sldMk cId="895451441" sldId="259"/>
            <ac:spMk id="5" creationId="{00000000-0000-0000-0000-000000000000}"/>
          </ac:spMkLst>
        </pc:spChg>
        <pc:spChg chg="del">
          <ac:chgData name="Todd McDonagh" userId="0f59cccf-6b2d-4a35-98e2-ae9ede858139" providerId="ADAL" clId="{C5E9FD0A-8AA1-4509-8CFF-02F56DFFE6F5}" dt="2020-02-17T19:58:22.602" v="24" actId="478"/>
          <ac:spMkLst>
            <pc:docMk/>
            <pc:sldMk cId="895451441" sldId="259"/>
            <ac:spMk id="6" creationId="{00000000-0000-0000-0000-000000000000}"/>
          </ac:spMkLst>
        </pc:spChg>
      </pc:sldChg>
      <pc:sldChg chg="delSp">
        <pc:chgData name="Todd McDonagh" userId="0f59cccf-6b2d-4a35-98e2-ae9ede858139" providerId="ADAL" clId="{C5E9FD0A-8AA1-4509-8CFF-02F56DFFE6F5}" dt="2020-02-17T19:58:59.916" v="29" actId="478"/>
        <pc:sldMkLst>
          <pc:docMk/>
          <pc:sldMk cId="2365409042" sldId="260"/>
        </pc:sldMkLst>
        <pc:spChg chg="del">
          <ac:chgData name="Todd McDonagh" userId="0f59cccf-6b2d-4a35-98e2-ae9ede858139" providerId="ADAL" clId="{C5E9FD0A-8AA1-4509-8CFF-02F56DFFE6F5}" dt="2020-02-17T19:58:34.803" v="25" actId="478"/>
          <ac:spMkLst>
            <pc:docMk/>
            <pc:sldMk cId="2365409042" sldId="260"/>
            <ac:spMk id="5" creationId="{00000000-0000-0000-0000-000000000000}"/>
          </ac:spMkLst>
        </pc:spChg>
        <pc:spChg chg="del">
          <ac:chgData name="Todd McDonagh" userId="0f59cccf-6b2d-4a35-98e2-ae9ede858139" providerId="ADAL" clId="{C5E9FD0A-8AA1-4509-8CFF-02F56DFFE6F5}" dt="2020-02-17T19:58:40.749" v="26" actId="478"/>
          <ac:spMkLst>
            <pc:docMk/>
            <pc:sldMk cId="2365409042" sldId="260"/>
            <ac:spMk id="6" creationId="{00000000-0000-0000-0000-000000000000}"/>
          </ac:spMkLst>
        </pc:spChg>
        <pc:spChg chg="del">
          <ac:chgData name="Todd McDonagh" userId="0f59cccf-6b2d-4a35-98e2-ae9ede858139" providerId="ADAL" clId="{C5E9FD0A-8AA1-4509-8CFF-02F56DFFE6F5}" dt="2020-02-17T19:58:48.623" v="27" actId="478"/>
          <ac:spMkLst>
            <pc:docMk/>
            <pc:sldMk cId="2365409042" sldId="260"/>
            <ac:spMk id="7" creationId="{00000000-0000-0000-0000-000000000000}"/>
          </ac:spMkLst>
        </pc:spChg>
        <pc:spChg chg="del">
          <ac:chgData name="Todd McDonagh" userId="0f59cccf-6b2d-4a35-98e2-ae9ede858139" providerId="ADAL" clId="{C5E9FD0A-8AA1-4509-8CFF-02F56DFFE6F5}" dt="2020-02-17T19:58:56.227" v="28" actId="478"/>
          <ac:spMkLst>
            <pc:docMk/>
            <pc:sldMk cId="2365409042" sldId="260"/>
            <ac:spMk id="8" creationId="{00000000-0000-0000-0000-000000000000}"/>
          </ac:spMkLst>
        </pc:spChg>
        <pc:spChg chg="del">
          <ac:chgData name="Todd McDonagh" userId="0f59cccf-6b2d-4a35-98e2-ae9ede858139" providerId="ADAL" clId="{C5E9FD0A-8AA1-4509-8CFF-02F56DFFE6F5}" dt="2020-02-17T19:58:59.916" v="29" actId="478"/>
          <ac:spMkLst>
            <pc:docMk/>
            <pc:sldMk cId="2365409042" sldId="260"/>
            <ac:spMk id="9" creationId="{00000000-0000-0000-0000-000000000000}"/>
          </ac:spMkLst>
        </pc:spChg>
      </pc:sldChg>
      <pc:sldChg chg="delSp modSp add del modTransition delAnim">
        <pc:chgData name="Todd McDonagh" userId="0f59cccf-6b2d-4a35-98e2-ae9ede858139" providerId="ADAL" clId="{C5E9FD0A-8AA1-4509-8CFF-02F56DFFE6F5}" dt="2020-02-17T20:02:46.246" v="48" actId="2696"/>
        <pc:sldMkLst>
          <pc:docMk/>
          <pc:sldMk cId="0" sldId="261"/>
        </pc:sldMkLst>
        <pc:spChg chg="mod">
          <ac:chgData name="Todd McDonagh" userId="0f59cccf-6b2d-4a35-98e2-ae9ede858139" providerId="ADAL" clId="{C5E9FD0A-8AA1-4509-8CFF-02F56DFFE6F5}" dt="2020-02-17T20:00:01.140" v="33" actId="6549"/>
          <ac:spMkLst>
            <pc:docMk/>
            <pc:sldMk cId="0" sldId="261"/>
            <ac:spMk id="62" creationId="{00000000-0000-0000-0000-000000000000}"/>
          </ac:spMkLst>
        </pc:spChg>
        <pc:spChg chg="del topLvl">
          <ac:chgData name="Todd McDonagh" userId="0f59cccf-6b2d-4a35-98e2-ae9ede858139" providerId="ADAL" clId="{C5E9FD0A-8AA1-4509-8CFF-02F56DFFE6F5}" dt="2020-02-17T20:01:31.781" v="41" actId="478"/>
          <ac:spMkLst>
            <pc:docMk/>
            <pc:sldMk cId="0" sldId="261"/>
            <ac:spMk id="63" creationId="{00000000-0000-0000-0000-000000000000}"/>
          </ac:spMkLst>
        </pc:spChg>
        <pc:spChg chg="mod topLvl">
          <ac:chgData name="Todd McDonagh" userId="0f59cccf-6b2d-4a35-98e2-ae9ede858139" providerId="ADAL" clId="{C5E9FD0A-8AA1-4509-8CFF-02F56DFFE6F5}" dt="2020-02-17T20:01:31.781" v="41" actId="478"/>
          <ac:spMkLst>
            <pc:docMk/>
            <pc:sldMk cId="0" sldId="261"/>
            <ac:spMk id="64" creationId="{00000000-0000-0000-0000-000000000000}"/>
          </ac:spMkLst>
        </pc:spChg>
        <pc:spChg chg="del topLvl">
          <ac:chgData name="Todd McDonagh" userId="0f59cccf-6b2d-4a35-98e2-ae9ede858139" providerId="ADAL" clId="{C5E9FD0A-8AA1-4509-8CFF-02F56DFFE6F5}" dt="2020-02-17T20:01:39.049" v="44" actId="478"/>
          <ac:spMkLst>
            <pc:docMk/>
            <pc:sldMk cId="0" sldId="261"/>
            <ac:spMk id="69" creationId="{00000000-0000-0000-0000-000000000000}"/>
          </ac:spMkLst>
        </pc:spChg>
        <pc:spChg chg="mod topLvl">
          <ac:chgData name="Todd McDonagh" userId="0f59cccf-6b2d-4a35-98e2-ae9ede858139" providerId="ADAL" clId="{C5E9FD0A-8AA1-4509-8CFF-02F56DFFE6F5}" dt="2020-02-17T20:01:39.049" v="44" actId="478"/>
          <ac:spMkLst>
            <pc:docMk/>
            <pc:sldMk cId="0" sldId="261"/>
            <ac:spMk id="70" creationId="{00000000-0000-0000-0000-000000000000}"/>
          </ac:spMkLst>
        </pc:spChg>
        <pc:spChg chg="mod">
          <ac:chgData name="Todd McDonagh" userId="0f59cccf-6b2d-4a35-98e2-ae9ede858139" providerId="ADAL" clId="{C5E9FD0A-8AA1-4509-8CFF-02F56DFFE6F5}" dt="2020-02-17T20:01:12.892" v="35" actId="6549"/>
          <ac:spMkLst>
            <pc:docMk/>
            <pc:sldMk cId="0" sldId="261"/>
            <ac:spMk id="73" creationId="{00000000-0000-0000-0000-000000000000}"/>
          </ac:spMkLst>
        </pc:spChg>
        <pc:spChg chg="del">
          <ac:chgData name="Todd McDonagh" userId="0f59cccf-6b2d-4a35-98e2-ae9ede858139" providerId="ADAL" clId="{C5E9FD0A-8AA1-4509-8CFF-02F56DFFE6F5}" dt="2020-02-17T20:01:21.314" v="37" actId="478"/>
          <ac:spMkLst>
            <pc:docMk/>
            <pc:sldMk cId="0" sldId="261"/>
            <ac:spMk id="74" creationId="{00000000-0000-0000-0000-000000000000}"/>
          </ac:spMkLst>
        </pc:spChg>
        <pc:spChg chg="del">
          <ac:chgData name="Todd McDonagh" userId="0f59cccf-6b2d-4a35-98e2-ae9ede858139" providerId="ADAL" clId="{C5E9FD0A-8AA1-4509-8CFF-02F56DFFE6F5}" dt="2020-02-17T20:01:23.319" v="38" actId="478"/>
          <ac:spMkLst>
            <pc:docMk/>
            <pc:sldMk cId="0" sldId="261"/>
            <ac:spMk id="75" creationId="{00000000-0000-0000-0000-000000000000}"/>
          </ac:spMkLst>
        </pc:spChg>
        <pc:spChg chg="del">
          <ac:chgData name="Todd McDonagh" userId="0f59cccf-6b2d-4a35-98e2-ae9ede858139" providerId="ADAL" clId="{C5E9FD0A-8AA1-4509-8CFF-02F56DFFE6F5}" dt="2020-02-17T20:01:25.325" v="39" actId="478"/>
          <ac:spMkLst>
            <pc:docMk/>
            <pc:sldMk cId="0" sldId="261"/>
            <ac:spMk id="76" creationId="{00000000-0000-0000-0000-000000000000}"/>
          </ac:spMkLst>
        </pc:spChg>
        <pc:grpChg chg="del">
          <ac:chgData name="Todd McDonagh" userId="0f59cccf-6b2d-4a35-98e2-ae9ede858139" providerId="ADAL" clId="{C5E9FD0A-8AA1-4509-8CFF-02F56DFFE6F5}" dt="2020-02-17T20:01:31.781" v="41" actId="478"/>
          <ac:grpSpMkLst>
            <pc:docMk/>
            <pc:sldMk cId="0" sldId="261"/>
            <ac:grpSpMk id="65" creationId="{00000000-0000-0000-0000-000000000000}"/>
          </ac:grpSpMkLst>
        </pc:grpChg>
        <pc:grpChg chg="del">
          <ac:chgData name="Todd McDonagh" userId="0f59cccf-6b2d-4a35-98e2-ae9ede858139" providerId="ADAL" clId="{C5E9FD0A-8AA1-4509-8CFF-02F56DFFE6F5}" dt="2020-02-17T20:01:34.273" v="42" actId="478"/>
          <ac:grpSpMkLst>
            <pc:docMk/>
            <pc:sldMk cId="0" sldId="261"/>
            <ac:grpSpMk id="68" creationId="{00000000-0000-0000-0000-000000000000}"/>
          </ac:grpSpMkLst>
        </pc:grpChg>
        <pc:grpChg chg="del">
          <ac:chgData name="Todd McDonagh" userId="0f59cccf-6b2d-4a35-98e2-ae9ede858139" providerId="ADAL" clId="{C5E9FD0A-8AA1-4509-8CFF-02F56DFFE6F5}" dt="2020-02-17T20:01:39.049" v="44" actId="478"/>
          <ac:grpSpMkLst>
            <pc:docMk/>
            <pc:sldMk cId="0" sldId="261"/>
            <ac:grpSpMk id="71" creationId="{00000000-0000-0000-0000-000000000000}"/>
          </ac:grpSpMkLst>
        </pc:grpChg>
        <pc:picChg chg="del">
          <ac:chgData name="Todd McDonagh" userId="0f59cccf-6b2d-4a35-98e2-ae9ede858139" providerId="ADAL" clId="{C5E9FD0A-8AA1-4509-8CFF-02F56DFFE6F5}" dt="2020-02-17T20:01:18.545" v="36" actId="478"/>
          <ac:picMkLst>
            <pc:docMk/>
            <pc:sldMk cId="0" sldId="261"/>
            <ac:picMk id="72" creationId="{00000000-0000-0000-0000-000000000000}"/>
          </ac:picMkLst>
        </pc:picChg>
      </pc:sldChg>
      <pc:sldChg chg="del">
        <pc:chgData name="Todd McDonagh" userId="0f59cccf-6b2d-4a35-98e2-ae9ede858139" providerId="ADAL" clId="{C5E9FD0A-8AA1-4509-8CFF-02F56DFFE6F5}" dt="2020-02-17T19:55:17.388" v="12" actId="2696"/>
        <pc:sldMkLst>
          <pc:docMk/>
          <pc:sldMk cId="1375744973" sldId="261"/>
        </pc:sldMkLst>
      </pc:sldChg>
      <pc:sldChg chg="delSp modSp add modTransition delAnim">
        <pc:chgData name="Todd McDonagh" userId="0f59cccf-6b2d-4a35-98e2-ae9ede858139" providerId="ADAL" clId="{C5E9FD0A-8AA1-4509-8CFF-02F56DFFE6F5}" dt="2020-02-22T12:14:12.248" v="58" actId="478"/>
        <pc:sldMkLst>
          <pc:docMk/>
          <pc:sldMk cId="0" sldId="262"/>
        </pc:sldMkLst>
        <pc:spChg chg="del topLvl">
          <ac:chgData name="Todd McDonagh" userId="0f59cccf-6b2d-4a35-98e2-ae9ede858139" providerId="ADAL" clId="{C5E9FD0A-8AA1-4509-8CFF-02F56DFFE6F5}" dt="2020-02-22T12:14:09.378" v="57" actId="478"/>
          <ac:spMkLst>
            <pc:docMk/>
            <pc:sldMk cId="0" sldId="262"/>
            <ac:spMk id="70" creationId="{00000000-0000-0000-0000-000000000000}"/>
          </ac:spMkLst>
        </pc:spChg>
        <pc:spChg chg="mod topLvl">
          <ac:chgData name="Todd McDonagh" userId="0f59cccf-6b2d-4a35-98e2-ae9ede858139" providerId="ADAL" clId="{C5E9FD0A-8AA1-4509-8CFF-02F56DFFE6F5}" dt="2020-02-22T12:14:09.378" v="57" actId="478"/>
          <ac:spMkLst>
            <pc:docMk/>
            <pc:sldMk cId="0" sldId="262"/>
            <ac:spMk id="71" creationId="{00000000-0000-0000-0000-000000000000}"/>
          </ac:spMkLst>
        </pc:spChg>
        <pc:spChg chg="del">
          <ac:chgData name="Todd McDonagh" userId="0f59cccf-6b2d-4a35-98e2-ae9ede858139" providerId="ADAL" clId="{C5E9FD0A-8AA1-4509-8CFF-02F56DFFE6F5}" dt="2020-02-22T12:14:03.212" v="55" actId="478"/>
          <ac:spMkLst>
            <pc:docMk/>
            <pc:sldMk cId="0" sldId="262"/>
            <ac:spMk id="73" creationId="{00000000-0000-0000-0000-000000000000}"/>
          </ac:spMkLst>
        </pc:spChg>
        <pc:spChg chg="del mod">
          <ac:chgData name="Todd McDonagh" userId="0f59cccf-6b2d-4a35-98e2-ae9ede858139" providerId="ADAL" clId="{C5E9FD0A-8AA1-4509-8CFF-02F56DFFE6F5}" dt="2020-02-22T12:13:47.339" v="50" actId="478"/>
          <ac:spMkLst>
            <pc:docMk/>
            <pc:sldMk cId="0" sldId="262"/>
            <ac:spMk id="75" creationId="{00000000-0000-0000-0000-000000000000}"/>
          </ac:spMkLst>
        </pc:spChg>
        <pc:grpChg chg="del">
          <ac:chgData name="Todd McDonagh" userId="0f59cccf-6b2d-4a35-98e2-ae9ede858139" providerId="ADAL" clId="{C5E9FD0A-8AA1-4509-8CFF-02F56DFFE6F5}" dt="2020-02-22T12:14:12.248" v="58" actId="478"/>
          <ac:grpSpMkLst>
            <pc:docMk/>
            <pc:sldMk cId="0" sldId="262"/>
            <ac:grpSpMk id="66" creationId="{00000000-0000-0000-0000-000000000000}"/>
          </ac:grpSpMkLst>
        </pc:grpChg>
        <pc:grpChg chg="del">
          <ac:chgData name="Todd McDonagh" userId="0f59cccf-6b2d-4a35-98e2-ae9ede858139" providerId="ADAL" clId="{C5E9FD0A-8AA1-4509-8CFF-02F56DFFE6F5}" dt="2020-02-22T12:14:09.378" v="57" actId="478"/>
          <ac:grpSpMkLst>
            <pc:docMk/>
            <pc:sldMk cId="0" sldId="262"/>
            <ac:grpSpMk id="72" creationId="{00000000-0000-0000-0000-000000000000}"/>
          </ac:grpSpMkLst>
        </pc:grpChg>
        <pc:picChg chg="del">
          <ac:chgData name="Todd McDonagh" userId="0f59cccf-6b2d-4a35-98e2-ae9ede858139" providerId="ADAL" clId="{C5E9FD0A-8AA1-4509-8CFF-02F56DFFE6F5}" dt="2020-02-22T12:13:52.899" v="51" actId="478"/>
          <ac:picMkLst>
            <pc:docMk/>
            <pc:sldMk cId="0" sldId="262"/>
            <ac:picMk id="74" creationId="{00000000-0000-0000-0000-000000000000}"/>
          </ac:picMkLst>
        </pc:picChg>
        <pc:cxnChg chg="del">
          <ac:chgData name="Todd McDonagh" userId="0f59cccf-6b2d-4a35-98e2-ae9ede858139" providerId="ADAL" clId="{C5E9FD0A-8AA1-4509-8CFF-02F56DFFE6F5}" dt="2020-02-22T12:13:56.067" v="52" actId="478"/>
          <ac:cxnSpMkLst>
            <pc:docMk/>
            <pc:sldMk cId="0" sldId="262"/>
            <ac:cxnSpMk id="4" creationId="{FFC82FB8-A22B-4BEB-8757-27EF124584FD}"/>
          </ac:cxnSpMkLst>
        </pc:cxnChg>
        <pc:cxnChg chg="del">
          <ac:chgData name="Todd McDonagh" userId="0f59cccf-6b2d-4a35-98e2-ae9ede858139" providerId="ADAL" clId="{C5E9FD0A-8AA1-4509-8CFF-02F56DFFE6F5}" dt="2020-02-22T12:13:58.402" v="53" actId="478"/>
          <ac:cxnSpMkLst>
            <pc:docMk/>
            <pc:sldMk cId="0" sldId="262"/>
            <ac:cxnSpMk id="6" creationId="{79DDEE07-2FBF-42BD-B154-A83754E18BEA}"/>
          </ac:cxnSpMkLst>
        </pc:cxnChg>
        <pc:cxnChg chg="del">
          <ac:chgData name="Todd McDonagh" userId="0f59cccf-6b2d-4a35-98e2-ae9ede858139" providerId="ADAL" clId="{C5E9FD0A-8AA1-4509-8CFF-02F56DFFE6F5}" dt="2020-02-22T12:14:00.614" v="54" actId="478"/>
          <ac:cxnSpMkLst>
            <pc:docMk/>
            <pc:sldMk cId="0" sldId="262"/>
            <ac:cxnSpMk id="8" creationId="{C112EE6C-EB08-4BEF-AF8C-E2AA1137CC33}"/>
          </ac:cxnSpMkLst>
        </pc:cxnChg>
      </pc:sldChg>
      <pc:sldChg chg="del">
        <pc:chgData name="Todd McDonagh" userId="0f59cccf-6b2d-4a35-98e2-ae9ede858139" providerId="ADAL" clId="{C5E9FD0A-8AA1-4509-8CFF-02F56DFFE6F5}" dt="2020-02-17T19:55:21.098" v="13" actId="2696"/>
        <pc:sldMkLst>
          <pc:docMk/>
          <pc:sldMk cId="225178228" sldId="262"/>
        </pc:sldMkLst>
      </pc:sldChg>
      <pc:sldChg chg="add del modTransition">
        <pc:chgData name="Todd McDonagh" userId="0f59cccf-6b2d-4a35-98e2-ae9ede858139" providerId="ADAL" clId="{C5E9FD0A-8AA1-4509-8CFF-02F56DFFE6F5}" dt="2020-02-17T19:58:08.533" v="21"/>
        <pc:sldMkLst>
          <pc:docMk/>
          <pc:sldMk cId="384569270" sldId="262"/>
        </pc:sldMkLst>
      </pc:sldChg>
      <pc:sldChg chg="del">
        <pc:chgData name="Todd McDonagh" userId="0f59cccf-6b2d-4a35-98e2-ae9ede858139" providerId="ADAL" clId="{C5E9FD0A-8AA1-4509-8CFF-02F56DFFE6F5}" dt="2020-02-17T19:55:27.268" v="14" actId="2696"/>
        <pc:sldMkLst>
          <pc:docMk/>
          <pc:sldMk cId="2292411332" sldId="263"/>
        </pc:sldMkLst>
      </pc:sldChg>
      <pc:sldChg chg="del">
        <pc:chgData name="Todd McDonagh" userId="0f59cccf-6b2d-4a35-98e2-ae9ede858139" providerId="ADAL" clId="{C5E9FD0A-8AA1-4509-8CFF-02F56DFFE6F5}" dt="2020-02-17T19:55:30.993" v="15" actId="2696"/>
        <pc:sldMkLst>
          <pc:docMk/>
          <pc:sldMk cId="233171260" sldId="264"/>
        </pc:sldMkLst>
      </pc:sldChg>
      <pc:sldChg chg="del">
        <pc:chgData name="Todd McDonagh" userId="0f59cccf-6b2d-4a35-98e2-ae9ede858139" providerId="ADAL" clId="{C5E9FD0A-8AA1-4509-8CFF-02F56DFFE6F5}" dt="2020-02-17T19:55:33.168" v="16" actId="2696"/>
        <pc:sldMkLst>
          <pc:docMk/>
          <pc:sldMk cId="532895337" sldId="265"/>
        </pc:sldMkLst>
      </pc:sldChg>
      <pc:sldChg chg="del">
        <pc:chgData name="Todd McDonagh" userId="0f59cccf-6b2d-4a35-98e2-ae9ede858139" providerId="ADAL" clId="{C5E9FD0A-8AA1-4509-8CFF-02F56DFFE6F5}" dt="2020-02-17T19:55:35.558" v="17" actId="2696"/>
        <pc:sldMkLst>
          <pc:docMk/>
          <pc:sldMk cId="1096986209" sldId="266"/>
        </pc:sldMkLst>
      </pc:sldChg>
      <pc:sldChg chg="modSp add del modTransition">
        <pc:chgData name="Todd McDonagh" userId="0f59cccf-6b2d-4a35-98e2-ae9ede858139" providerId="ADAL" clId="{C5E9FD0A-8AA1-4509-8CFF-02F56DFFE6F5}" dt="2020-02-17T19:55:09.207" v="11"/>
        <pc:sldMkLst>
          <pc:docMk/>
          <pc:sldMk cId="93173772" sldId="267"/>
        </pc:sldMkLst>
        <pc:spChg chg="mod">
          <ac:chgData name="Todd McDonagh" userId="0f59cccf-6b2d-4a35-98e2-ae9ede858139" providerId="ADAL" clId="{C5E9FD0A-8AA1-4509-8CFF-02F56DFFE6F5}" dt="2020-02-17T19:52:00.370" v="1" actId="27636"/>
          <ac:spMkLst>
            <pc:docMk/>
            <pc:sldMk cId="93173772" sldId="267"/>
            <ac:spMk id="48" creationId="{00000000-0000-0000-0000-000000000000}"/>
          </ac:spMkLst>
        </pc:spChg>
      </pc:sldChg>
      <pc:sldMasterChg chg="delSldLayout">
        <pc:chgData name="Todd McDonagh" userId="0f59cccf-6b2d-4a35-98e2-ae9ede858139" providerId="ADAL" clId="{C5E9FD0A-8AA1-4509-8CFF-02F56DFFE6F5}" dt="2020-02-17T19:52:22.378" v="3" actId="2696"/>
        <pc:sldMasterMkLst>
          <pc:docMk/>
          <pc:sldMasterMk cId="4233384091" sldId="2147483648"/>
        </pc:sldMasterMkLst>
        <pc:sldLayoutChg chg="del">
          <pc:chgData name="Todd McDonagh" userId="0f59cccf-6b2d-4a35-98e2-ae9ede858139" providerId="ADAL" clId="{C5E9FD0A-8AA1-4509-8CFF-02F56DFFE6F5}" dt="2020-02-17T19:52:22.378" v="3" actId="2696"/>
          <pc:sldLayoutMkLst>
            <pc:docMk/>
            <pc:sldMasterMk cId="4233384091" sldId="2147483648"/>
            <pc:sldLayoutMk cId="2469671352"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B44D-7C6D-4B46-AF1E-BA275E42D1B3}" type="datetimeFigureOut">
              <a:rPr lang="en-US" smtClean="0"/>
              <a:t>7/23/2020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ECAAB-892E-4BD1-8FE6-2E5773E0108C}" type="slidenum">
              <a:rPr lang="en-US" smtClean="0"/>
              <a:t>‹#›</a:t>
            </a:fld>
            <a:endParaRPr lang="en-US"/>
          </a:p>
        </p:txBody>
      </p:sp>
    </p:spTree>
    <p:extLst>
      <p:ext uri="{BB962C8B-B14F-4D97-AF65-F5344CB8AC3E}">
        <p14:creationId xmlns:p14="http://schemas.microsoft.com/office/powerpoint/2010/main" val="33149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Need for HIPAA compliant platform once PHE is over.</a:t>
            </a:r>
          </a:p>
          <a:p>
            <a:endParaRPr lang="en-US" dirty="0"/>
          </a:p>
        </p:txBody>
      </p:sp>
      <p:sp>
        <p:nvSpPr>
          <p:cNvPr id="4" name="Slide Number Placeholder 3"/>
          <p:cNvSpPr>
            <a:spLocks noGrp="1"/>
          </p:cNvSpPr>
          <p:nvPr>
            <p:ph type="sldNum" sz="quarter" idx="5"/>
          </p:nvPr>
        </p:nvSpPr>
        <p:spPr/>
        <p:txBody>
          <a:bodyPr/>
          <a:lstStyle/>
          <a:p>
            <a:fld id="{E68ECAAB-892E-4BD1-8FE6-2E5773E0108C}" type="slidenum">
              <a:rPr lang="en-US" smtClean="0"/>
              <a:t>2</a:t>
            </a:fld>
            <a:endParaRPr lang="en-US"/>
          </a:p>
        </p:txBody>
      </p:sp>
    </p:spTree>
    <p:extLst>
      <p:ext uri="{BB962C8B-B14F-4D97-AF65-F5344CB8AC3E}">
        <p14:creationId xmlns:p14="http://schemas.microsoft.com/office/powerpoint/2010/main" val="196330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A2EA7A-363D-7E41-98D8-F1B56FFF89C2}" type="slidenum">
              <a:rPr lang="en-US" smtClean="0"/>
              <a:pPr/>
              <a:t>11</a:t>
            </a:fld>
            <a:endParaRPr lang="en-US" dirty="0"/>
          </a:p>
        </p:txBody>
      </p:sp>
    </p:spTree>
    <p:extLst>
      <p:ext uri="{BB962C8B-B14F-4D97-AF65-F5344CB8AC3E}">
        <p14:creationId xmlns:p14="http://schemas.microsoft.com/office/powerpoint/2010/main" val="329161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Snapshot is not an all inclusive list</a:t>
            </a:r>
          </a:p>
        </p:txBody>
      </p:sp>
      <p:sp>
        <p:nvSpPr>
          <p:cNvPr id="4" name="Slide Number Placeholder 3"/>
          <p:cNvSpPr>
            <a:spLocks noGrp="1"/>
          </p:cNvSpPr>
          <p:nvPr>
            <p:ph type="sldNum" sz="quarter" idx="5"/>
          </p:nvPr>
        </p:nvSpPr>
        <p:spPr/>
        <p:txBody>
          <a:bodyPr/>
          <a:lstStyle/>
          <a:p>
            <a:fld id="{01A2EA7A-363D-7E41-98D8-F1B56FFF89C2}" type="slidenum">
              <a:rPr lang="en-US" smtClean="0"/>
              <a:pPr/>
              <a:t>12</a:t>
            </a:fld>
            <a:endParaRPr lang="en-US" dirty="0"/>
          </a:p>
        </p:txBody>
      </p:sp>
    </p:spTree>
    <p:extLst>
      <p:ext uri="{BB962C8B-B14F-4D97-AF65-F5344CB8AC3E}">
        <p14:creationId xmlns:p14="http://schemas.microsoft.com/office/powerpoint/2010/main" val="1668728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7/24 concept</a:t>
            </a:r>
          </a:p>
        </p:txBody>
      </p:sp>
      <p:sp>
        <p:nvSpPr>
          <p:cNvPr id="4" name="Slide Number Placeholder 3"/>
          <p:cNvSpPr>
            <a:spLocks noGrp="1"/>
          </p:cNvSpPr>
          <p:nvPr>
            <p:ph type="sldNum" sz="quarter" idx="5"/>
          </p:nvPr>
        </p:nvSpPr>
        <p:spPr/>
        <p:txBody>
          <a:bodyPr/>
          <a:lstStyle/>
          <a:p>
            <a:fld id="{01A2EA7A-363D-7E41-98D8-F1B56FFF89C2}" type="slidenum">
              <a:rPr lang="en-US" smtClean="0"/>
              <a:pPr/>
              <a:t>13</a:t>
            </a:fld>
            <a:endParaRPr lang="en-US" dirty="0"/>
          </a:p>
        </p:txBody>
      </p:sp>
    </p:spTree>
    <p:extLst>
      <p:ext uri="{BB962C8B-B14F-4D97-AF65-F5344CB8AC3E}">
        <p14:creationId xmlns:p14="http://schemas.microsoft.com/office/powerpoint/2010/main" val="4179022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01A2EA7A-363D-7E41-98D8-F1B56FFF89C2}" type="slidenum">
              <a:rPr lang="en-US" smtClean="0"/>
              <a:pPr/>
              <a:t>14</a:t>
            </a:fld>
            <a:endParaRPr lang="en-US" dirty="0"/>
          </a:p>
        </p:txBody>
      </p:sp>
    </p:spTree>
    <p:extLst>
      <p:ext uri="{BB962C8B-B14F-4D97-AF65-F5344CB8AC3E}">
        <p14:creationId xmlns:p14="http://schemas.microsoft.com/office/powerpoint/2010/main" val="154955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code for 2020</a:t>
            </a:r>
          </a:p>
          <a:p>
            <a:endParaRPr lang="en-US" dirty="0"/>
          </a:p>
          <a:p>
            <a:endParaRPr lang="en-US" dirty="0"/>
          </a:p>
        </p:txBody>
      </p:sp>
      <p:sp>
        <p:nvSpPr>
          <p:cNvPr id="4" name="Slide Number Placeholder 3"/>
          <p:cNvSpPr>
            <a:spLocks noGrp="1"/>
          </p:cNvSpPr>
          <p:nvPr>
            <p:ph type="sldNum" sz="quarter" idx="5"/>
          </p:nvPr>
        </p:nvSpPr>
        <p:spPr/>
        <p:txBody>
          <a:bodyPr/>
          <a:lstStyle/>
          <a:p>
            <a:fld id="{01A2EA7A-363D-7E41-98D8-F1B56FFF89C2}" type="slidenum">
              <a:rPr lang="en-US" smtClean="0"/>
              <a:pPr/>
              <a:t>15</a:t>
            </a:fld>
            <a:endParaRPr lang="en-US" dirty="0"/>
          </a:p>
        </p:txBody>
      </p:sp>
    </p:spTree>
    <p:extLst>
      <p:ext uri="{BB962C8B-B14F-4D97-AF65-F5344CB8AC3E}">
        <p14:creationId xmlns:p14="http://schemas.microsoft.com/office/powerpoint/2010/main" val="4164548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Quick overview.</a:t>
            </a:r>
            <a:endParaRPr lang="en-US" sz="1800" dirty="0"/>
          </a:p>
        </p:txBody>
      </p:sp>
      <p:sp>
        <p:nvSpPr>
          <p:cNvPr id="4" name="Slide Number Placeholder 3"/>
          <p:cNvSpPr>
            <a:spLocks noGrp="1"/>
          </p:cNvSpPr>
          <p:nvPr>
            <p:ph type="sldNum" sz="quarter" idx="5"/>
          </p:nvPr>
        </p:nvSpPr>
        <p:spPr/>
        <p:txBody>
          <a:bodyPr/>
          <a:lstStyle/>
          <a:p>
            <a:fld id="{01A2EA7A-363D-7E41-98D8-F1B56FFF89C2}" type="slidenum">
              <a:rPr lang="en-US" smtClean="0"/>
              <a:pPr/>
              <a:t>16</a:t>
            </a:fld>
            <a:endParaRPr lang="en-US" dirty="0"/>
          </a:p>
        </p:txBody>
      </p:sp>
    </p:spTree>
    <p:extLst>
      <p:ext uri="{BB962C8B-B14F-4D97-AF65-F5344CB8AC3E}">
        <p14:creationId xmlns:p14="http://schemas.microsoft.com/office/powerpoint/2010/main" val="379331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A2EA7A-363D-7E41-98D8-F1B56FFF89C2}" type="slidenum">
              <a:rPr lang="en-US" smtClean="0"/>
              <a:pPr/>
              <a:t>17</a:t>
            </a:fld>
            <a:endParaRPr lang="en-US" dirty="0"/>
          </a:p>
        </p:txBody>
      </p:sp>
    </p:spTree>
    <p:extLst>
      <p:ext uri="{BB962C8B-B14F-4D97-AF65-F5344CB8AC3E}">
        <p14:creationId xmlns:p14="http://schemas.microsoft.com/office/powerpoint/2010/main" val="2921196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7/24 concept</a:t>
            </a:r>
          </a:p>
        </p:txBody>
      </p:sp>
      <p:sp>
        <p:nvSpPr>
          <p:cNvPr id="4" name="Slide Number Placeholder 3"/>
          <p:cNvSpPr>
            <a:spLocks noGrp="1"/>
          </p:cNvSpPr>
          <p:nvPr>
            <p:ph type="sldNum" sz="quarter" idx="5"/>
          </p:nvPr>
        </p:nvSpPr>
        <p:spPr/>
        <p:txBody>
          <a:bodyPr/>
          <a:lstStyle/>
          <a:p>
            <a:fld id="{01A2EA7A-363D-7E41-98D8-F1B56FFF89C2}" type="slidenum">
              <a:rPr lang="en-US" smtClean="0"/>
              <a:pPr/>
              <a:t>18</a:t>
            </a:fld>
            <a:endParaRPr lang="en-US" dirty="0"/>
          </a:p>
        </p:txBody>
      </p:sp>
    </p:spTree>
    <p:extLst>
      <p:ext uri="{BB962C8B-B14F-4D97-AF65-F5344CB8AC3E}">
        <p14:creationId xmlns:p14="http://schemas.microsoft.com/office/powerpoint/2010/main" val="417902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A2EA7A-363D-7E41-98D8-F1B56FFF89C2}" type="slidenum">
              <a:rPr lang="en-US" smtClean="0"/>
              <a:pPr/>
              <a:t>3</a:t>
            </a:fld>
            <a:endParaRPr lang="en-US" dirty="0"/>
          </a:p>
        </p:txBody>
      </p:sp>
    </p:spTree>
    <p:extLst>
      <p:ext uri="{BB962C8B-B14F-4D97-AF65-F5344CB8AC3E}">
        <p14:creationId xmlns:p14="http://schemas.microsoft.com/office/powerpoint/2010/main" val="263409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A2EA7A-363D-7E41-98D8-F1B56FFF89C2}" type="slidenum">
              <a:rPr lang="en-US" smtClean="0"/>
              <a:pPr/>
              <a:t>4</a:t>
            </a:fld>
            <a:endParaRPr lang="en-US" dirty="0"/>
          </a:p>
        </p:txBody>
      </p:sp>
    </p:spTree>
    <p:extLst>
      <p:ext uri="{BB962C8B-B14F-4D97-AF65-F5344CB8AC3E}">
        <p14:creationId xmlns:p14="http://schemas.microsoft.com/office/powerpoint/2010/main" val="362000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More than 55 million live in HPSAs, and 77% of the nations rural counties designated as such. </a:t>
            </a:r>
          </a:p>
        </p:txBody>
      </p:sp>
      <p:sp>
        <p:nvSpPr>
          <p:cNvPr id="4" name="Slide Number Placeholder 3"/>
          <p:cNvSpPr>
            <a:spLocks noGrp="1"/>
          </p:cNvSpPr>
          <p:nvPr>
            <p:ph type="sldNum" sz="quarter" idx="5"/>
          </p:nvPr>
        </p:nvSpPr>
        <p:spPr/>
        <p:txBody>
          <a:bodyPr/>
          <a:lstStyle/>
          <a:p>
            <a:fld id="{E68ECAAB-892E-4BD1-8FE6-2E5773E0108C}" type="slidenum">
              <a:rPr lang="en-US" smtClean="0"/>
              <a:t>5</a:t>
            </a:fld>
            <a:endParaRPr lang="en-US"/>
          </a:p>
        </p:txBody>
      </p:sp>
    </p:spTree>
    <p:extLst>
      <p:ext uri="{BB962C8B-B14F-4D97-AF65-F5344CB8AC3E}">
        <p14:creationId xmlns:p14="http://schemas.microsoft.com/office/powerpoint/2010/main" val="77495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3/6</a:t>
            </a:r>
          </a:p>
        </p:txBody>
      </p:sp>
      <p:sp>
        <p:nvSpPr>
          <p:cNvPr id="4" name="Slide Number Placeholder 3"/>
          <p:cNvSpPr>
            <a:spLocks noGrp="1"/>
          </p:cNvSpPr>
          <p:nvPr>
            <p:ph type="sldNum" sz="quarter" idx="5"/>
          </p:nvPr>
        </p:nvSpPr>
        <p:spPr/>
        <p:txBody>
          <a:bodyPr/>
          <a:lstStyle/>
          <a:p>
            <a:fld id="{E68ECAAB-892E-4BD1-8FE6-2E5773E0108C}" type="slidenum">
              <a:rPr lang="en-US" smtClean="0"/>
              <a:t>6</a:t>
            </a:fld>
            <a:endParaRPr lang="en-US"/>
          </a:p>
        </p:txBody>
      </p:sp>
    </p:spTree>
    <p:extLst>
      <p:ext uri="{BB962C8B-B14F-4D97-AF65-F5344CB8AC3E}">
        <p14:creationId xmlns:p14="http://schemas.microsoft.com/office/powerpoint/2010/main" val="3897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A2EA7A-363D-7E41-98D8-F1B56FFF89C2}" type="slidenum">
              <a:rPr lang="en-US" smtClean="0"/>
              <a:pPr/>
              <a:t>7</a:t>
            </a:fld>
            <a:endParaRPr lang="en-US" dirty="0"/>
          </a:p>
        </p:txBody>
      </p:sp>
    </p:spTree>
    <p:extLst>
      <p:ext uri="{BB962C8B-B14F-4D97-AF65-F5344CB8AC3E}">
        <p14:creationId xmlns:p14="http://schemas.microsoft.com/office/powerpoint/2010/main" val="1582363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A2EA7A-363D-7E41-98D8-F1B56FFF89C2}" type="slidenum">
              <a:rPr lang="en-US" smtClean="0"/>
              <a:pPr/>
              <a:t>8</a:t>
            </a:fld>
            <a:endParaRPr lang="en-US" dirty="0"/>
          </a:p>
        </p:txBody>
      </p:sp>
    </p:spTree>
    <p:extLst>
      <p:ext uri="{BB962C8B-B14F-4D97-AF65-F5344CB8AC3E}">
        <p14:creationId xmlns:p14="http://schemas.microsoft.com/office/powerpoint/2010/main" val="158236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050" dirty="0"/>
          </a:p>
        </p:txBody>
      </p:sp>
      <p:sp>
        <p:nvSpPr>
          <p:cNvPr id="4" name="Slide Number Placeholder 3"/>
          <p:cNvSpPr>
            <a:spLocks noGrp="1"/>
          </p:cNvSpPr>
          <p:nvPr>
            <p:ph type="sldNum" sz="quarter" idx="5"/>
          </p:nvPr>
        </p:nvSpPr>
        <p:spPr/>
        <p:txBody>
          <a:bodyPr/>
          <a:lstStyle/>
          <a:p>
            <a:fld id="{01A2EA7A-363D-7E41-98D8-F1B56FFF89C2}" type="slidenum">
              <a:rPr lang="en-US" smtClean="0"/>
              <a:pPr/>
              <a:t>9</a:t>
            </a:fld>
            <a:endParaRPr lang="en-US" dirty="0"/>
          </a:p>
        </p:txBody>
      </p:sp>
    </p:spTree>
    <p:extLst>
      <p:ext uri="{BB962C8B-B14F-4D97-AF65-F5344CB8AC3E}">
        <p14:creationId xmlns:p14="http://schemas.microsoft.com/office/powerpoint/2010/main" val="3069116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MDM / time provision similar to 2021 guidelines</a:t>
            </a:r>
          </a:p>
        </p:txBody>
      </p:sp>
      <p:sp>
        <p:nvSpPr>
          <p:cNvPr id="4" name="Slide Number Placeholder 3"/>
          <p:cNvSpPr>
            <a:spLocks noGrp="1"/>
          </p:cNvSpPr>
          <p:nvPr>
            <p:ph type="sldNum" sz="quarter" idx="5"/>
          </p:nvPr>
        </p:nvSpPr>
        <p:spPr/>
        <p:txBody>
          <a:bodyPr/>
          <a:lstStyle/>
          <a:p>
            <a:fld id="{01A2EA7A-363D-7E41-98D8-F1B56FFF89C2}" type="slidenum">
              <a:rPr lang="en-US" smtClean="0"/>
              <a:pPr/>
              <a:t>10</a:t>
            </a:fld>
            <a:endParaRPr lang="en-US" dirty="0"/>
          </a:p>
        </p:txBody>
      </p:sp>
    </p:spTree>
    <p:extLst>
      <p:ext uri="{BB962C8B-B14F-4D97-AF65-F5344CB8AC3E}">
        <p14:creationId xmlns:p14="http://schemas.microsoft.com/office/powerpoint/2010/main" val="2053267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M:\1 - Creative Service\Owner Projects\Robinson, Lisa\HealthCare Network\PPT\HealthCareNetwork_PPT_4.3-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3482975"/>
            <a:ext cx="7772400" cy="1470025"/>
          </a:xfrm>
        </p:spPr>
        <p:txBody>
          <a:bodyPr/>
          <a:lstStyle>
            <a:lvl1pPr>
              <a:defRPr>
                <a:solidFill>
                  <a:schemeClr val="bg1"/>
                </a:solidFill>
                <a:latin typeface="Helvetica" panose="000B0500000000000000" pitchFamily="2" charset="0"/>
              </a:defRPr>
            </a:lvl1pPr>
          </a:lstStyle>
          <a:p>
            <a:r>
              <a:rPr lang="en-US" dirty="0"/>
              <a:t>Click to edit Master title style</a:t>
            </a:r>
          </a:p>
        </p:txBody>
      </p:sp>
      <p:sp>
        <p:nvSpPr>
          <p:cNvPr id="3" name="Subtitle 2"/>
          <p:cNvSpPr>
            <a:spLocks noGrp="1"/>
          </p:cNvSpPr>
          <p:nvPr>
            <p:ph type="subTitle" idx="1"/>
          </p:nvPr>
        </p:nvSpPr>
        <p:spPr>
          <a:xfrm>
            <a:off x="2171700" y="4953000"/>
            <a:ext cx="4800600" cy="609600"/>
          </a:xfrm>
        </p:spPr>
        <p:txBody>
          <a:bodyPr>
            <a:normAutofit/>
          </a:bodyPr>
          <a:lstStyle>
            <a:lvl1pPr marL="0" indent="0" algn="ctr">
              <a:buNone/>
              <a:defRPr sz="2400">
                <a:solidFill>
                  <a:schemeClr val="bg1"/>
                </a:solidFill>
                <a:latin typeface="Helvetica" panose="000B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9316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8194" name="Picture 2" descr="M:\1 - Creative Service\Owner Projects\Robinson, Lisa\HealthCare Network\PPT\HealthCareNetwork_PPT_4.3-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71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atin typeface="Helvetica" panose="000B0500000000000000" pitchFamily="2" charset="0"/>
              </a:defRPr>
            </a:lvl1pPr>
          </a:lstStyle>
          <a:p>
            <a:r>
              <a:rPr lang="en-US" dirty="0"/>
              <a:t>Click to edit Master title style</a:t>
            </a:r>
          </a:p>
        </p:txBody>
      </p:sp>
    </p:spTree>
    <p:extLst>
      <p:ext uri="{BB962C8B-B14F-4D97-AF65-F5344CB8AC3E}">
        <p14:creationId xmlns:p14="http://schemas.microsoft.com/office/powerpoint/2010/main" val="69381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9218" name="Picture 2" descr="M:\1 - Creative Service\Owner Projects\Robinson, Lisa\HealthCare Network\PPT\HealthCareNetwork_PPT_4.3-09.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7" y="0"/>
            <a:ext cx="9147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atin typeface="Helvetica" panose="000B0500000000000000" pitchFamily="2" charset="0"/>
              </a:defRPr>
            </a:lvl1pPr>
          </a:lstStyle>
          <a:p>
            <a:r>
              <a:rPr lang="en-US" dirty="0"/>
              <a:t>Click to edit Master title style</a:t>
            </a:r>
          </a:p>
        </p:txBody>
      </p:sp>
    </p:spTree>
    <p:extLst>
      <p:ext uri="{BB962C8B-B14F-4D97-AF65-F5344CB8AC3E}">
        <p14:creationId xmlns:p14="http://schemas.microsoft.com/office/powerpoint/2010/main" val="3585776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 Section Title page">
    <p:spTree>
      <p:nvGrpSpPr>
        <p:cNvPr id="1" name=""/>
        <p:cNvGrpSpPr/>
        <p:nvPr/>
      </p:nvGrpSpPr>
      <p:grpSpPr>
        <a:xfrm>
          <a:off x="0" y="0"/>
          <a:ext cx="0" cy="0"/>
          <a:chOff x="0" y="0"/>
          <a:chExt cx="0" cy="0"/>
        </a:xfrm>
      </p:grpSpPr>
      <p:sp>
        <p:nvSpPr>
          <p:cNvPr id="6" name="Title 1"/>
          <p:cNvSpPr>
            <a:spLocks noGrp="1"/>
          </p:cNvSpPr>
          <p:nvPr userDrawn="1">
            <p:ph type="ctrTitle" hasCustomPrompt="1"/>
          </p:nvPr>
        </p:nvSpPr>
        <p:spPr>
          <a:xfrm>
            <a:off x="732323" y="3284622"/>
            <a:ext cx="3952373" cy="1157288"/>
          </a:xfrm>
        </p:spPr>
        <p:txBody>
          <a:bodyPr anchor="b">
            <a:normAutofit/>
          </a:bodyPr>
          <a:lstStyle>
            <a:lvl1pPr algn="l">
              <a:defRPr sz="3300" b="1" baseline="0">
                <a:solidFill>
                  <a:schemeClr val="tx1"/>
                </a:solidFill>
              </a:defRPr>
            </a:lvl1pPr>
          </a:lstStyle>
          <a:p>
            <a:r>
              <a:rPr lang="en-US" dirty="0"/>
              <a:t>Title (h1)</a:t>
            </a:r>
          </a:p>
        </p:txBody>
      </p:sp>
      <p:sp>
        <p:nvSpPr>
          <p:cNvPr id="7" name="Subtitle 2"/>
          <p:cNvSpPr>
            <a:spLocks noGrp="1"/>
          </p:cNvSpPr>
          <p:nvPr userDrawn="1">
            <p:ph type="subTitle" idx="1" hasCustomPrompt="1"/>
          </p:nvPr>
        </p:nvSpPr>
        <p:spPr>
          <a:xfrm>
            <a:off x="732323" y="4465556"/>
            <a:ext cx="4104773" cy="800266"/>
          </a:xfrm>
        </p:spPr>
        <p:txBody>
          <a:bodyPr>
            <a:norm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(h2)</a:t>
            </a:r>
          </a:p>
        </p:txBody>
      </p:sp>
      <p:sp>
        <p:nvSpPr>
          <p:cNvPr id="8" name="Rectangle 7"/>
          <p:cNvSpPr/>
          <p:nvPr userDrawn="1"/>
        </p:nvSpPr>
        <p:spPr>
          <a:xfrm>
            <a:off x="0" y="6045200"/>
            <a:ext cx="8618220" cy="111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Oval 8"/>
          <p:cNvSpPr/>
          <p:nvPr userDrawn="1"/>
        </p:nvSpPr>
        <p:spPr>
          <a:xfrm>
            <a:off x="8682037" y="6245897"/>
            <a:ext cx="385763" cy="514350"/>
          </a:xfrm>
          <a:prstGeom prst="ellipse">
            <a:avLst/>
          </a:prstGeom>
          <a:solidFill>
            <a:schemeClr val="bg1"/>
          </a:solidFill>
          <a:ln w="60325" cap="flat" cmpd="sng">
            <a:solidFill>
              <a:schemeClr val="accent3"/>
            </a:solidFill>
          </a:ln>
        </p:spPr>
        <p:style>
          <a:lnRef idx="3">
            <a:schemeClr val="lt1"/>
          </a:lnRef>
          <a:fillRef idx="1">
            <a:schemeClr val="accent3"/>
          </a:fillRef>
          <a:effectRef idx="1">
            <a:schemeClr val="accent3"/>
          </a:effectRef>
          <a:fontRef idx="minor">
            <a:schemeClr val="lt1"/>
          </a:fontRef>
        </p:style>
        <p:txBody>
          <a:bodyPr rtlCol="0" anchor="ctr"/>
          <a:lstStyle/>
          <a:p>
            <a:pPr marL="0" marR="0" indent="0" algn="ctr" defTabSz="685800" rtl="0" eaLnBrk="1" fontAlgn="auto" latinLnBrk="0" hangingPunct="1">
              <a:lnSpc>
                <a:spcPct val="100000"/>
              </a:lnSpc>
              <a:spcBef>
                <a:spcPts val="0"/>
              </a:spcBef>
              <a:spcAft>
                <a:spcPts val="0"/>
              </a:spcAft>
              <a:buClrTx/>
              <a:buSzTx/>
              <a:buFontTx/>
              <a:buNone/>
              <a:tabLst/>
              <a:defRPr/>
            </a:pPr>
            <a:fld id="{2F9678D1-06C7-D54C-BFED-53581B7F8301}" type="slidenum">
              <a:rPr lang="en-US" sz="825" smtClean="0">
                <a:solidFill>
                  <a:schemeClr val="accent5"/>
                </a:solidFill>
              </a:rPr>
              <a:pPr marL="0" marR="0" indent="0" algn="ctr" defTabSz="685800" rtl="0" eaLnBrk="1" fontAlgn="auto" latinLnBrk="0" hangingPunct="1">
                <a:lnSpc>
                  <a:spcPct val="100000"/>
                </a:lnSpc>
                <a:spcBef>
                  <a:spcPts val="0"/>
                </a:spcBef>
                <a:spcAft>
                  <a:spcPts val="0"/>
                </a:spcAft>
                <a:buClrTx/>
                <a:buSzTx/>
                <a:buFontTx/>
                <a:buNone/>
                <a:tabLst/>
                <a:defRPr/>
              </a:pPr>
              <a:t>‹#›</a:t>
            </a:fld>
            <a:endParaRPr lang="en-US" sz="825" dirty="0">
              <a:solidFill>
                <a:schemeClr val="accent5"/>
              </a:solidFill>
            </a:endParaRPr>
          </a:p>
        </p:txBody>
      </p:sp>
      <p:grpSp>
        <p:nvGrpSpPr>
          <p:cNvPr id="24" name="Group 23"/>
          <p:cNvGrpSpPr/>
          <p:nvPr userDrawn="1"/>
        </p:nvGrpSpPr>
        <p:grpSpPr>
          <a:xfrm>
            <a:off x="7053759" y="-714553"/>
            <a:ext cx="2626004" cy="3501338"/>
            <a:chOff x="9405012" y="-714553"/>
            <a:chExt cx="3501338" cy="3501338"/>
          </a:xfrm>
        </p:grpSpPr>
        <p:sp>
          <p:nvSpPr>
            <p:cNvPr id="19" name="Oval 18"/>
            <p:cNvSpPr/>
            <p:nvPr userDrawn="1"/>
          </p:nvSpPr>
          <p:spPr>
            <a:xfrm>
              <a:off x="9405012" y="-714553"/>
              <a:ext cx="3501338" cy="3501338"/>
            </a:xfrm>
            <a:prstGeom prst="ellipse">
              <a:avLst/>
            </a:prstGeom>
            <a:noFill/>
            <a:ln w="889000"/>
            <a:effectLst>
              <a:outerShdw blurRad="368300" dist="50800" dir="8100000" sx="101000" sy="101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Oval 19"/>
            <p:cNvSpPr/>
            <p:nvPr userDrawn="1"/>
          </p:nvSpPr>
          <p:spPr>
            <a:xfrm>
              <a:off x="9607919" y="-511646"/>
              <a:ext cx="3095524" cy="3095524"/>
            </a:xfrm>
            <a:prstGeom prst="ellipse">
              <a:avLst/>
            </a:prstGeom>
            <a:noFill/>
            <a:ln w="635000">
              <a:solidFill>
                <a:schemeClr val="accent2"/>
              </a:solidFill>
            </a:ln>
            <a:effectLst>
              <a:outerShdw blurRad="368300" dist="50800" dir="8100000" sx="105000" sy="105000" algn="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Oval 20"/>
            <p:cNvSpPr/>
            <p:nvPr userDrawn="1"/>
          </p:nvSpPr>
          <p:spPr>
            <a:xfrm>
              <a:off x="9814564" y="-305001"/>
              <a:ext cx="2682236" cy="2682236"/>
            </a:xfrm>
            <a:prstGeom prst="ellipse">
              <a:avLst/>
            </a:prstGeom>
            <a:noFill/>
            <a:ln w="381000">
              <a:solidFill>
                <a:schemeClr val="accent3"/>
              </a:solidFill>
            </a:ln>
            <a:effectLst>
              <a:outerShdw blurRad="304800" dist="50800" dir="8640000" sx="94000" sy="94000" algn="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6650" y="210032"/>
              <a:ext cx="1698062" cy="1652168"/>
            </a:xfrm>
            <a:prstGeom prst="rect">
              <a:avLst/>
            </a:prstGeom>
          </p:spPr>
        </p:pic>
      </p:grpSp>
    </p:spTree>
    <p:extLst>
      <p:ext uri="{BB962C8B-B14F-4D97-AF65-F5344CB8AC3E}">
        <p14:creationId xmlns:p14="http://schemas.microsoft.com/office/powerpoint/2010/main" val="115704869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descr="M:\1 - Creative Service\Owner Projects\Robinson, Lisa\HealthCare Network\PPT\HealthCareNetwork_PPT_4.3-0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7" y="0"/>
            <a:ext cx="9147175"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atin typeface="Helvetica" panose="000B0500000000000000"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Helvetica" panose="000B0500000000000000" pitchFamily="2" charset="0"/>
              </a:defRPr>
            </a:lvl1pPr>
            <a:lvl2pPr>
              <a:defRPr>
                <a:latin typeface="Helvetica" panose="000B0500000000000000" pitchFamily="2" charset="0"/>
              </a:defRPr>
            </a:lvl2pPr>
            <a:lvl3pPr>
              <a:defRPr>
                <a:latin typeface="Helvetica" panose="000B0500000000000000" pitchFamily="2" charset="0"/>
              </a:defRPr>
            </a:lvl3pPr>
            <a:lvl4pPr>
              <a:defRPr>
                <a:latin typeface="Helvetica" panose="000B0500000000000000" pitchFamily="2" charset="0"/>
              </a:defRPr>
            </a:lvl4pPr>
            <a:lvl5pPr>
              <a:defRPr>
                <a:latin typeface="Helvetica" panose="000B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188075"/>
            <a:ext cx="6477000" cy="365125"/>
          </a:xfrm>
        </p:spPr>
        <p:txBody>
          <a:bodyPr/>
          <a:lstStyle>
            <a:lvl1pPr algn="l">
              <a:defRPr>
                <a:solidFill>
                  <a:schemeClr val="bg1"/>
                </a:solidFill>
                <a:latin typeface="Helvetica" panose="000B0500000000000000" pitchFamily="2" charset="0"/>
              </a:defRPr>
            </a:lvl1pPr>
          </a:lstStyle>
          <a:p>
            <a:endParaRPr lang="en-US" dirty="0"/>
          </a:p>
        </p:txBody>
      </p:sp>
    </p:spTree>
    <p:extLst>
      <p:ext uri="{BB962C8B-B14F-4D97-AF65-F5344CB8AC3E}">
        <p14:creationId xmlns:p14="http://schemas.microsoft.com/office/powerpoint/2010/main" val="306161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3074" name="Picture 2" descr="M:\1 - Creative Service\Owner Projects\Robinson, Lisa\HealthCare Network\PPT\HealthCareNetwork_PPT_4.3-0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7176"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atin typeface="Helvetica" panose="000B0500000000000000" pitchFamily="2"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Helvetica" panose="000B0500000000000000" pitchFamily="2" charset="0"/>
              </a:defRPr>
            </a:lvl1pPr>
            <a:lvl2pPr>
              <a:defRPr>
                <a:latin typeface="Helvetica" panose="000B0500000000000000" pitchFamily="2" charset="0"/>
              </a:defRPr>
            </a:lvl2pPr>
            <a:lvl3pPr>
              <a:defRPr>
                <a:latin typeface="Helvetica" panose="000B0500000000000000" pitchFamily="2" charset="0"/>
              </a:defRPr>
            </a:lvl3pPr>
            <a:lvl4pPr>
              <a:defRPr>
                <a:latin typeface="Helvetica" panose="000B0500000000000000" pitchFamily="2" charset="0"/>
              </a:defRPr>
            </a:lvl4pPr>
            <a:lvl5pPr>
              <a:defRPr>
                <a:latin typeface="Helvetica" panose="000B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188075"/>
            <a:ext cx="6477000" cy="365125"/>
          </a:xfrm>
        </p:spPr>
        <p:txBody>
          <a:bodyPr/>
          <a:lstStyle>
            <a:lvl1pPr algn="l">
              <a:defRPr>
                <a:solidFill>
                  <a:schemeClr val="bg1"/>
                </a:solidFill>
                <a:latin typeface="Helvetica" panose="000B0500000000000000" pitchFamily="2" charset="0"/>
              </a:defRPr>
            </a:lvl1pPr>
          </a:lstStyle>
          <a:p>
            <a:endParaRPr lang="en-US" dirty="0"/>
          </a:p>
        </p:txBody>
      </p:sp>
    </p:spTree>
    <p:extLst>
      <p:ext uri="{BB962C8B-B14F-4D97-AF65-F5344CB8AC3E}">
        <p14:creationId xmlns:p14="http://schemas.microsoft.com/office/powerpoint/2010/main" val="16221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M:\1 - Creative Service\Owner Projects\Robinson, Lisa\HealthCare Network\PPT\HealthCareNetwork_PPT_4.3-0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7" y="0"/>
            <a:ext cx="9147175"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atin typeface="Helvetica" panose="000B0500000000000000" pitchFamily="2"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latin typeface="Helvetica" panose="000B0500000000000000" pitchFamily="2" charset="0"/>
              </a:defRPr>
            </a:lvl1pPr>
            <a:lvl2pPr>
              <a:defRPr sz="2000">
                <a:latin typeface="Helvetica" panose="000B0500000000000000" pitchFamily="2" charset="0"/>
              </a:defRPr>
            </a:lvl2pPr>
            <a:lvl3pPr>
              <a:defRPr sz="1800">
                <a:latin typeface="Helvetica" panose="000B0500000000000000" pitchFamily="2" charset="0"/>
              </a:defRPr>
            </a:lvl3pPr>
            <a:lvl4pPr>
              <a:defRPr sz="1600">
                <a:latin typeface="Helvetica" panose="000B0500000000000000" pitchFamily="2" charset="0"/>
              </a:defRPr>
            </a:lvl4pPr>
            <a:lvl5pPr>
              <a:defRPr sz="1600">
                <a:latin typeface="Helvetica" panose="000B0500000000000000"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400">
                <a:latin typeface="Helvetica" panose="000B0500000000000000" pitchFamily="2" charset="0"/>
              </a:defRPr>
            </a:lvl1pPr>
            <a:lvl2pPr>
              <a:defRPr sz="2000">
                <a:latin typeface="Helvetica" panose="000B0500000000000000" pitchFamily="2" charset="0"/>
              </a:defRPr>
            </a:lvl2pPr>
            <a:lvl3pPr>
              <a:defRPr sz="1800">
                <a:latin typeface="Helvetica" panose="000B0500000000000000" pitchFamily="2" charset="0"/>
              </a:defRPr>
            </a:lvl3pPr>
            <a:lvl4pPr algn="l">
              <a:defRPr sz="1600">
                <a:latin typeface="Helvetica" panose="000B0500000000000000" pitchFamily="2" charset="0"/>
              </a:defRPr>
            </a:lvl4pPr>
            <a:lvl5pPr algn="l">
              <a:defRPr sz="1600">
                <a:latin typeface="Helvetica" panose="000B0500000000000000"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26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M:\1 - Creative Service\Owner Projects\Robinson, Lisa\HealthCare Network\PPT\HealthCareNetwork_PPT_4.3-0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7" y="0"/>
            <a:ext cx="9147175"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atin typeface="Helvetica" panose="000B0500000000000000" pitchFamily="2"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Helvetica" panose="000B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atin typeface="Helvetica" panose="000B0500000000000000" pitchFamily="2" charset="0"/>
              </a:defRPr>
            </a:lvl1pPr>
            <a:lvl2pPr>
              <a:defRPr sz="1800">
                <a:latin typeface="Helvetica" panose="000B0500000000000000" pitchFamily="2" charset="0"/>
              </a:defRPr>
            </a:lvl2pPr>
            <a:lvl3pPr>
              <a:defRPr sz="1600">
                <a:latin typeface="Helvetica" panose="000B0500000000000000" pitchFamily="2" charset="0"/>
              </a:defRPr>
            </a:lvl3pPr>
            <a:lvl4pPr>
              <a:defRPr sz="1400">
                <a:latin typeface="Helvetica" panose="000B0500000000000000" pitchFamily="2" charset="0"/>
              </a:defRPr>
            </a:lvl4pPr>
            <a:lvl5pPr>
              <a:defRPr sz="1400">
                <a:latin typeface="Helvetica" panose="000B0500000000000000" pitchFamily="2"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Helvetica" panose="000B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atin typeface="Helvetica" panose="000B0500000000000000" pitchFamily="2" charset="0"/>
              </a:defRPr>
            </a:lvl1pPr>
            <a:lvl2pPr>
              <a:defRPr sz="1800">
                <a:latin typeface="Helvetica" panose="000B0500000000000000" pitchFamily="2" charset="0"/>
              </a:defRPr>
            </a:lvl2pPr>
            <a:lvl3pPr>
              <a:defRPr sz="1600">
                <a:latin typeface="Helvetica" panose="000B0500000000000000" pitchFamily="2" charset="0"/>
              </a:defRPr>
            </a:lvl3pPr>
            <a:lvl4pPr>
              <a:defRPr sz="1400">
                <a:latin typeface="Helvetica" panose="000B0500000000000000" pitchFamily="2" charset="0"/>
              </a:defRPr>
            </a:lvl4pPr>
            <a:lvl5pPr>
              <a:defRPr sz="1400">
                <a:latin typeface="Helvetica" panose="000B0500000000000000" pitchFamily="2"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C6581B4-2498-41D1-83B9-8ABD614002F4}"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8E9E7-FB2A-4A92-B3F1-EC1493E1F047}" type="slidenum">
              <a:rPr lang="en-US" smtClean="0"/>
              <a:t>‹#›</a:t>
            </a:fld>
            <a:endParaRPr lang="en-US"/>
          </a:p>
        </p:txBody>
      </p:sp>
    </p:spTree>
    <p:extLst>
      <p:ext uri="{BB962C8B-B14F-4D97-AF65-F5344CB8AC3E}">
        <p14:creationId xmlns:p14="http://schemas.microsoft.com/office/powerpoint/2010/main" val="8937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098" name="Picture 2" descr="M:\1 - Creative Service\Owner Projects\Robinson, Lisa\HealthCare Network\PPT\HealthCareNetwork_PPT_4.3-05.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7176"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atin typeface="Helvetica" panose="000B0500000000000000" pitchFamily="2" charset="0"/>
              </a:defRPr>
            </a:lvl1pPr>
          </a:lstStyle>
          <a:p>
            <a:r>
              <a:rPr lang="en-US" dirty="0"/>
              <a:t>Click to edit Master title style</a:t>
            </a:r>
          </a:p>
        </p:txBody>
      </p:sp>
    </p:spTree>
    <p:extLst>
      <p:ext uri="{BB962C8B-B14F-4D97-AF65-F5344CB8AC3E}">
        <p14:creationId xmlns:p14="http://schemas.microsoft.com/office/powerpoint/2010/main" val="390441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5122" name="Picture 2" descr="M:\1 - Creative Service\Owner Projects\Robinson, Lisa\HealthCare Network\PPT\HealthCareNetwork_PPT_4.3-0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71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atin typeface="Helvetica" panose="000B0500000000000000" pitchFamily="2" charset="0"/>
              </a:defRPr>
            </a:lvl1pPr>
          </a:lstStyle>
          <a:p>
            <a:r>
              <a:rPr lang="en-US" dirty="0"/>
              <a:t>Click to edit Master title style</a:t>
            </a:r>
          </a:p>
        </p:txBody>
      </p:sp>
    </p:spTree>
    <p:extLst>
      <p:ext uri="{BB962C8B-B14F-4D97-AF65-F5344CB8AC3E}">
        <p14:creationId xmlns:p14="http://schemas.microsoft.com/office/powerpoint/2010/main" val="155234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146" name="Picture 2" descr="M:\1 - Creative Service\Owner Projects\Robinson, Lisa\HealthCare Network\PPT\HealthCareNetwork_PPT_4.3-06.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71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atin typeface="Helvetica" panose="000B0500000000000000" pitchFamily="2" charset="0"/>
              </a:defRPr>
            </a:lvl1pPr>
          </a:lstStyle>
          <a:p>
            <a:r>
              <a:rPr lang="en-US" dirty="0"/>
              <a:t>Click to edit Master title style</a:t>
            </a:r>
          </a:p>
        </p:txBody>
      </p:sp>
    </p:spTree>
    <p:extLst>
      <p:ext uri="{BB962C8B-B14F-4D97-AF65-F5344CB8AC3E}">
        <p14:creationId xmlns:p14="http://schemas.microsoft.com/office/powerpoint/2010/main" val="79947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7170" name="Picture 2" descr="M:\1 - Creative Service\Owner Projects\Robinson, Lisa\HealthCare Network\PPT\HealthCareNetwork_PPT_4.3-07.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471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atin typeface="Helvetica" panose="000B0500000000000000" pitchFamily="2" charset="0"/>
              </a:defRPr>
            </a:lvl1pPr>
          </a:lstStyle>
          <a:p>
            <a:r>
              <a:rPr lang="en-US" dirty="0"/>
              <a:t>Click to edit Master title style</a:t>
            </a:r>
          </a:p>
        </p:txBody>
      </p:sp>
    </p:spTree>
    <p:extLst>
      <p:ext uri="{BB962C8B-B14F-4D97-AF65-F5344CB8AC3E}">
        <p14:creationId xmlns:p14="http://schemas.microsoft.com/office/powerpoint/2010/main" val="276788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581B4-2498-41D1-83B9-8ABD614002F4}" type="datetimeFigureOut">
              <a:rPr lang="en-US" smtClean="0"/>
              <a:t>7/23/2020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8E9E7-FB2A-4A92-B3F1-EC1493E1F047}" type="slidenum">
              <a:rPr lang="en-US" smtClean="0"/>
              <a:t>‹#›</a:t>
            </a:fld>
            <a:endParaRPr lang="en-US"/>
          </a:p>
        </p:txBody>
      </p:sp>
    </p:spTree>
    <p:extLst>
      <p:ext uri="{BB962C8B-B14F-4D97-AF65-F5344CB8AC3E}">
        <p14:creationId xmlns:p14="http://schemas.microsoft.com/office/powerpoint/2010/main" val="4233384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61" r:id="rId7"/>
    <p:sldLayoutId id="2147483662" r:id="rId8"/>
    <p:sldLayoutId id="2147483663" r:id="rId9"/>
    <p:sldLayoutId id="2147483664" r:id="rId10"/>
    <p:sldLayoutId id="2147483665" r:id="rId11"/>
    <p:sldLayoutId id="214748366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ms.gov/Medicare/Medicare-General-Information/Telehealth/Telehealth-Cod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jtudor@hcompliance.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latin typeface="Bahnschrift" panose="020B0502040204020203" pitchFamily="34" charset="0"/>
              </a:rPr>
              <a:t>Telemedicine Billing: Past, Present, and Future</a:t>
            </a:r>
            <a:endParaRPr lang="en-US" sz="2800" dirty="0"/>
          </a:p>
        </p:txBody>
      </p:sp>
      <p:sp>
        <p:nvSpPr>
          <p:cNvPr id="3" name="Subtitle 2"/>
          <p:cNvSpPr>
            <a:spLocks noGrp="1"/>
          </p:cNvSpPr>
          <p:nvPr>
            <p:ph type="subTitle" idx="1"/>
          </p:nvPr>
        </p:nvSpPr>
        <p:spPr/>
        <p:txBody>
          <a:bodyPr/>
          <a:lstStyle/>
          <a:p>
            <a:r>
              <a:rPr lang="en-US" dirty="0"/>
              <a:t>Presenter:  Jim Tudor, CPC, PCA</a:t>
            </a:r>
          </a:p>
        </p:txBody>
      </p:sp>
    </p:spTree>
    <p:extLst>
      <p:ext uri="{BB962C8B-B14F-4D97-AF65-F5344CB8AC3E}">
        <p14:creationId xmlns:p14="http://schemas.microsoft.com/office/powerpoint/2010/main" val="3008533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6172B3-00D8-4926-B870-9AACA3623036}"/>
              </a:ext>
            </a:extLst>
          </p:cNvPr>
          <p:cNvSpPr>
            <a:spLocks noGrp="1"/>
          </p:cNvSpPr>
          <p:nvPr>
            <p:ph type="title"/>
          </p:nvPr>
        </p:nvSpPr>
        <p:spPr>
          <a:xfrm>
            <a:off x="457200" y="1015070"/>
            <a:ext cx="8029009" cy="411480"/>
          </a:xfrm>
        </p:spPr>
        <p:txBody>
          <a:bodyPr>
            <a:normAutofit fontScale="90000"/>
          </a:bodyPr>
          <a:lstStyle/>
          <a:p>
            <a:pPr algn="l"/>
            <a:r>
              <a:rPr lang="en-US" sz="27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CMS Guidelines – Coding &amp; Documentation</a:t>
            </a:r>
            <a:br>
              <a:rPr lang="en-US" dirty="0"/>
            </a:br>
            <a:endParaRPr lang="en-US"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endParaRPr>
          </a:p>
        </p:txBody>
      </p:sp>
      <p:sp>
        <p:nvSpPr>
          <p:cNvPr id="8" name="Rectangle 7">
            <a:extLst>
              <a:ext uri="{FF2B5EF4-FFF2-40B4-BE49-F238E27FC236}">
                <a16:creationId xmlns:a16="http://schemas.microsoft.com/office/drawing/2014/main" id="{99A15C7E-2ED2-4AF0-968A-98710D04FE8D}"/>
              </a:ext>
            </a:extLst>
          </p:cNvPr>
          <p:cNvSpPr/>
          <p:nvPr/>
        </p:nvSpPr>
        <p:spPr>
          <a:xfrm>
            <a:off x="533400" y="1246210"/>
            <a:ext cx="7718550" cy="4524315"/>
          </a:xfrm>
          <a:prstGeom prst="rect">
            <a:avLst/>
          </a:prstGeom>
        </p:spPr>
        <p:txBody>
          <a:bodyPr wrap="square">
            <a:spAutoFit/>
          </a:bodyPr>
          <a:lstStyle/>
          <a:p>
            <a:pPr marL="214313" indent="-214313">
              <a:buFont typeface="Arial" panose="020B0604020202020204" pitchFamily="34" charset="0"/>
              <a:buChar char="•"/>
            </a:pPr>
            <a:r>
              <a:rPr lang="en-US" dirty="0">
                <a:latin typeface="Bahnschrift" panose="020B0502040204020203" pitchFamily="34" charset="0"/>
                <a:ea typeface="Calibri" panose="020F0502020204030204" pitchFamily="34" charset="0"/>
                <a:cs typeface="Times New Roman" panose="02020603050405020304" pitchFamily="18" charset="0"/>
              </a:rPr>
              <a:t>Audio and video</a:t>
            </a:r>
          </a:p>
          <a:p>
            <a:pPr marL="671513" lvl="1" indent="-214313">
              <a:buFont typeface="Arial" panose="020B0604020202020204" pitchFamily="34" charset="0"/>
              <a:buChar char="•"/>
            </a:pPr>
            <a:r>
              <a:rPr lang="en-US" dirty="0">
                <a:latin typeface="Bahnschrift" panose="020B0502040204020203" pitchFamily="34" charset="0"/>
                <a:ea typeface="Calibri" panose="020F0502020204030204" pitchFamily="34" charset="0"/>
                <a:cs typeface="Times New Roman" panose="02020603050405020304" pitchFamily="18" charset="0"/>
              </a:rPr>
              <a:t>Most E/M codes are on the approved list</a:t>
            </a:r>
          </a:p>
          <a:p>
            <a:pPr marL="1200150" lvl="2" indent="-285750">
              <a:buFont typeface="Arial" panose="020B0604020202020204" pitchFamily="34" charset="0"/>
              <a:buChar char="•"/>
            </a:pPr>
            <a:r>
              <a:rPr lang="en-US" dirty="0">
                <a:latin typeface="Bahnschrift" panose="020B0502040204020203" pitchFamily="34" charset="0"/>
                <a:cs typeface="Times New Roman" panose="02020603050405020304" pitchFamily="18" charset="0"/>
              </a:rPr>
              <a:t>E/M services:  throughout the duration of the PHE, the provider may use </a:t>
            </a:r>
            <a:r>
              <a:rPr lang="en-US" u="sng" dirty="0">
                <a:latin typeface="Bahnschrift" panose="020B0502040204020203" pitchFamily="34" charset="0"/>
                <a:cs typeface="Times New Roman" panose="02020603050405020304" pitchFamily="18" charset="0"/>
              </a:rPr>
              <a:t>either medical decision making or time</a:t>
            </a:r>
            <a:r>
              <a:rPr lang="en-US" dirty="0">
                <a:latin typeface="Bahnschrift" panose="020B0502040204020203" pitchFamily="34" charset="0"/>
                <a:cs typeface="Times New Roman" panose="02020603050405020304" pitchFamily="18" charset="0"/>
              </a:rPr>
              <a:t>.  No need to meet other requirements (HPI, ROS, exam, </a:t>
            </a:r>
            <a:r>
              <a:rPr lang="en-US" dirty="0" err="1">
                <a:latin typeface="Bahnschrift" panose="020B0502040204020203" pitchFamily="34" charset="0"/>
                <a:cs typeface="Times New Roman" panose="02020603050405020304" pitchFamily="18" charset="0"/>
              </a:rPr>
              <a:t>etc</a:t>
            </a:r>
            <a:r>
              <a:rPr lang="en-US" dirty="0">
                <a:latin typeface="Bahnschrift" panose="020B0502040204020203" pitchFamily="34" charset="0"/>
                <a:cs typeface="Times New Roman" panose="02020603050405020304" pitchFamily="18" charset="0"/>
              </a:rPr>
              <a:t>)</a:t>
            </a:r>
          </a:p>
          <a:p>
            <a:pPr marL="1200150" lvl="2" indent="-285750">
              <a:buFont typeface="Arial" panose="020B0604020202020204" pitchFamily="34" charset="0"/>
              <a:buChar char="•"/>
            </a:pPr>
            <a:r>
              <a:rPr lang="en-US" dirty="0">
                <a:latin typeface="Bahnschrift" panose="020B0502040204020203" pitchFamily="34" charset="0"/>
                <a:cs typeface="Times New Roman" panose="02020603050405020304" pitchFamily="18" charset="0"/>
              </a:rPr>
              <a:t>Time may include the </a:t>
            </a:r>
            <a:r>
              <a:rPr lang="en-US" u="sng" dirty="0">
                <a:latin typeface="Bahnschrift" panose="020B0502040204020203" pitchFamily="34" charset="0"/>
                <a:cs typeface="Times New Roman" panose="02020603050405020304" pitchFamily="18" charset="0"/>
              </a:rPr>
              <a:t>total </a:t>
            </a:r>
            <a:r>
              <a:rPr lang="en-US" u="sng" dirty="0" err="1">
                <a:latin typeface="Bahnschrift" panose="020B0502040204020203" pitchFamily="34" charset="0"/>
                <a:cs typeface="Times New Roman" panose="02020603050405020304" pitchFamily="18" charset="0"/>
              </a:rPr>
              <a:t>intraservice</a:t>
            </a:r>
            <a:r>
              <a:rPr lang="en-US" u="sng" dirty="0">
                <a:latin typeface="Bahnschrift" panose="020B0502040204020203" pitchFamily="34" charset="0"/>
                <a:cs typeface="Times New Roman" panose="02020603050405020304" pitchFamily="18" charset="0"/>
              </a:rPr>
              <a:t> time </a:t>
            </a:r>
            <a:r>
              <a:rPr lang="en-US" dirty="0">
                <a:latin typeface="Bahnschrift" panose="020B0502040204020203" pitchFamily="34" charset="0"/>
                <a:cs typeface="Times New Roman" panose="02020603050405020304" pitchFamily="18" charset="0"/>
              </a:rPr>
              <a:t>(e.g. ‘before, during and after’ work) devoted to patient on same day</a:t>
            </a:r>
          </a:p>
          <a:p>
            <a:pPr marL="1200150" lvl="2" indent="-285750">
              <a:buFont typeface="Arial" panose="020B0604020202020204" pitchFamily="34" charset="0"/>
              <a:buChar char="•"/>
            </a:pPr>
            <a:r>
              <a:rPr lang="en-US" dirty="0">
                <a:latin typeface="Bahnschrift" panose="020B0502040204020203" pitchFamily="34" charset="0"/>
                <a:cs typeface="Times New Roman" panose="02020603050405020304" pitchFamily="18" charset="0"/>
              </a:rPr>
              <a:t>Bill the most appropriate code along with modifier 95.</a:t>
            </a:r>
          </a:p>
          <a:p>
            <a:pPr marL="1200150" lvl="2" indent="-285750">
              <a:buFont typeface="Arial" panose="020B0604020202020204" pitchFamily="34" charset="0"/>
              <a:buChar char="•"/>
            </a:pPr>
            <a:r>
              <a:rPr lang="en-US" dirty="0">
                <a:latin typeface="Bahnschrift" panose="020B0502040204020203" pitchFamily="34" charset="0"/>
                <a:cs typeface="Times New Roman" panose="02020603050405020304" pitchFamily="18" charset="0"/>
              </a:rPr>
              <a:t>POS is the same as the place of service you normally do business from.</a:t>
            </a:r>
          </a:p>
          <a:p>
            <a:pPr marL="285750" indent="-285750">
              <a:buFont typeface="Arial" panose="020B0604020202020204" pitchFamily="34" charset="0"/>
              <a:buChar char="•"/>
            </a:pPr>
            <a:r>
              <a:rPr lang="en-US" dirty="0">
                <a:latin typeface="Bahnschrift" panose="020B0502040204020203" pitchFamily="34" charset="0"/>
                <a:cs typeface="Times New Roman" panose="02020603050405020304" pitchFamily="18" charset="0"/>
              </a:rPr>
              <a:t>Audio only</a:t>
            </a:r>
          </a:p>
          <a:p>
            <a:pPr marL="742950" lvl="1" indent="-285750">
              <a:buFont typeface="Arial" panose="020B0604020202020204" pitchFamily="34" charset="0"/>
              <a:buChar char="•"/>
            </a:pPr>
            <a:r>
              <a:rPr lang="en-US" dirty="0">
                <a:latin typeface="Bahnschrift" panose="020B0502040204020203" pitchFamily="34" charset="0"/>
                <a:cs typeface="Times New Roman" panose="02020603050405020304" pitchFamily="18" charset="0"/>
              </a:rPr>
              <a:t>Do not bill a ‘traditional’ E/M code to Medicare – they want the phone call codes</a:t>
            </a:r>
          </a:p>
          <a:p>
            <a:pPr marL="1200150" lvl="2" indent="-285750">
              <a:buFont typeface="Arial" panose="020B0604020202020204" pitchFamily="34" charset="0"/>
              <a:buChar char="•"/>
            </a:pPr>
            <a:r>
              <a:rPr lang="en-US" dirty="0">
                <a:latin typeface="Bahnschrift" panose="020B0502040204020203" pitchFamily="34" charset="0"/>
                <a:cs typeface="Times New Roman" panose="02020603050405020304" pitchFamily="18" charset="0"/>
              </a:rPr>
              <a:t>99441: 5-10 min, 99442: 11-20 min, 99443: 21 min or greater</a:t>
            </a:r>
          </a:p>
          <a:p>
            <a:pPr marL="1200150" lvl="2" indent="-285750">
              <a:buFont typeface="Arial" panose="020B0604020202020204" pitchFamily="34" charset="0"/>
              <a:buChar char="•"/>
            </a:pPr>
            <a:r>
              <a:rPr lang="en-US" dirty="0">
                <a:latin typeface="Bahnschrift" panose="020B0502040204020203" pitchFamily="34" charset="0"/>
                <a:cs typeface="Times New Roman" panose="02020603050405020304" pitchFamily="18" charset="0"/>
              </a:rPr>
              <a:t>Payment aligns with 99212-99214</a:t>
            </a:r>
          </a:p>
          <a:p>
            <a:pPr marL="1200150" lvl="2" indent="-285750">
              <a:buFont typeface="Arial" panose="020B0604020202020204" pitchFamily="34" charset="0"/>
              <a:buChar char="•"/>
            </a:pPr>
            <a:r>
              <a:rPr lang="en-US" dirty="0">
                <a:latin typeface="Bahnschrift" panose="020B0502040204020203" pitchFamily="34" charset="0"/>
                <a:cs typeface="Times New Roman" panose="02020603050405020304" pitchFamily="18" charset="0"/>
              </a:rPr>
              <a:t>Must document time!</a:t>
            </a:r>
          </a:p>
        </p:txBody>
      </p:sp>
      <p:sp>
        <p:nvSpPr>
          <p:cNvPr id="5" name="Title 1">
            <a:extLst>
              <a:ext uri="{FF2B5EF4-FFF2-40B4-BE49-F238E27FC236}">
                <a16:creationId xmlns:a16="http://schemas.microsoft.com/office/drawing/2014/main" id="{C81A6E3A-181C-48A7-A9B6-5EFA0A36D1CD}"/>
              </a:ext>
            </a:extLst>
          </p:cNvPr>
          <p:cNvSpPr txBox="1">
            <a:spLocks/>
          </p:cNvSpPr>
          <p:nvPr/>
        </p:nvSpPr>
        <p:spPr>
          <a:xfrm>
            <a:off x="342900" y="228600"/>
            <a:ext cx="8458200" cy="411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Helvetica" panose="000B0500000000000000" pitchFamily="2" charset="0"/>
                <a:ea typeface="+mj-ea"/>
                <a:cs typeface="+mj-cs"/>
              </a:defRPr>
            </a:lvl1pPr>
          </a:lstStyle>
          <a:p>
            <a:pPr algn="l"/>
            <a:r>
              <a:rPr lang="en-US" sz="36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“COVID-19” Application of Telehealth</a:t>
            </a:r>
          </a:p>
        </p:txBody>
      </p:sp>
      <p:sp>
        <p:nvSpPr>
          <p:cNvPr id="3" name="Rectangle 2">
            <a:extLst>
              <a:ext uri="{FF2B5EF4-FFF2-40B4-BE49-F238E27FC236}">
                <a16:creationId xmlns:a16="http://schemas.microsoft.com/office/drawing/2014/main" id="{9D3E4C18-5C36-407E-91F7-35303655F1DB}"/>
              </a:ext>
            </a:extLst>
          </p:cNvPr>
          <p:cNvSpPr/>
          <p:nvPr/>
        </p:nvSpPr>
        <p:spPr>
          <a:xfrm>
            <a:off x="-228600" y="6172200"/>
            <a:ext cx="7443063" cy="369332"/>
          </a:xfrm>
          <a:prstGeom prst="rect">
            <a:avLst/>
          </a:prstGeom>
          <a:ln>
            <a:noFill/>
          </a:ln>
        </p:spPr>
        <p:txBody>
          <a:bodyPr wrap="none">
            <a:spAutoFit/>
          </a:bodyPr>
          <a:lstStyle/>
          <a:p>
            <a:pPr lvl="2"/>
            <a:r>
              <a:rPr lang="en-US" dirty="0">
                <a:solidFill>
                  <a:schemeClr val="bg1"/>
                </a:solidFill>
                <a:latin typeface="Bahnschrift" panose="020B0502040204020203" pitchFamily="34" charset="0"/>
                <a:cs typeface="Times New Roman" panose="02020603050405020304" pitchFamily="18" charset="0"/>
              </a:rPr>
              <a:t>Above guidelines apply to both new or established patients</a:t>
            </a:r>
          </a:p>
        </p:txBody>
      </p:sp>
    </p:spTree>
    <p:extLst>
      <p:ext uri="{BB962C8B-B14F-4D97-AF65-F5344CB8AC3E}">
        <p14:creationId xmlns:p14="http://schemas.microsoft.com/office/powerpoint/2010/main" val="244138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25E4FA-E3DD-4BD4-8D29-E710BC630731}"/>
              </a:ext>
            </a:extLst>
          </p:cNvPr>
          <p:cNvSpPr/>
          <p:nvPr/>
        </p:nvSpPr>
        <p:spPr>
          <a:xfrm>
            <a:off x="457200" y="784710"/>
            <a:ext cx="4357283" cy="466281"/>
          </a:xfrm>
          <a:prstGeom prst="rect">
            <a:avLst/>
          </a:prstGeom>
        </p:spPr>
        <p:txBody>
          <a:bodyPr wrap="none">
            <a:spAutoFit/>
          </a:bodyPr>
          <a:lstStyle/>
          <a:p>
            <a:pPr>
              <a:lnSpc>
                <a:spcPct val="90000"/>
              </a:lnSpc>
              <a:spcBef>
                <a:spcPct val="0"/>
              </a:spcBef>
            </a:pPr>
            <a:r>
              <a:rPr lang="en-US" sz="27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rPr>
              <a:t>More About Phone Calls……</a:t>
            </a:r>
          </a:p>
        </p:txBody>
      </p:sp>
      <p:sp>
        <p:nvSpPr>
          <p:cNvPr id="5" name="Rectangle 4">
            <a:extLst>
              <a:ext uri="{FF2B5EF4-FFF2-40B4-BE49-F238E27FC236}">
                <a16:creationId xmlns:a16="http://schemas.microsoft.com/office/drawing/2014/main" id="{4EECD069-C559-4746-80EF-8DC2F438BDAE}"/>
              </a:ext>
            </a:extLst>
          </p:cNvPr>
          <p:cNvSpPr/>
          <p:nvPr/>
        </p:nvSpPr>
        <p:spPr>
          <a:xfrm>
            <a:off x="506220" y="1405781"/>
            <a:ext cx="8131559" cy="2821478"/>
          </a:xfrm>
          <a:prstGeom prst="rect">
            <a:avLst/>
          </a:prstGeom>
        </p:spPr>
        <p:txBody>
          <a:bodyPr wrap="square">
            <a:spAutoFit/>
          </a:bodyPr>
          <a:lstStyle/>
          <a:p>
            <a:pPr marL="214313" indent="-214313" algn="just">
              <a:lnSpc>
                <a:spcPct val="107000"/>
              </a:lnSpc>
              <a:spcAft>
                <a:spcPts val="600"/>
              </a:spcAft>
              <a:buFont typeface="Arial" panose="020B0604020202020204" pitchFamily="34" charset="0"/>
              <a:buChar char="•"/>
            </a:pPr>
            <a:r>
              <a:rPr lang="en-US" dirty="0">
                <a:latin typeface="Bahnschrift" panose="020B0502040204020203" pitchFamily="34" charset="0"/>
                <a:ea typeface="Calibri" panose="020F0502020204030204" pitchFamily="34" charset="0"/>
                <a:cs typeface="Times New Roman" panose="02020603050405020304" pitchFamily="18" charset="0"/>
              </a:rPr>
              <a:t>You cannot bill these codes if any of the following conditions apply:</a:t>
            </a:r>
          </a:p>
          <a:p>
            <a:pPr marL="557213" lvl="1" indent="-214313" algn="just">
              <a:lnSpc>
                <a:spcPct val="107000"/>
              </a:lnSpc>
              <a:spcAft>
                <a:spcPts val="600"/>
              </a:spcAft>
              <a:buFont typeface="Arial" panose="020B0604020202020204" pitchFamily="34" charset="0"/>
              <a:buChar char="•"/>
            </a:pPr>
            <a:r>
              <a:rPr lang="en-US" dirty="0">
                <a:latin typeface="Bahnschrift" panose="020B0502040204020203" pitchFamily="34" charset="0"/>
                <a:ea typeface="Calibri" panose="020F0502020204030204" pitchFamily="34" charset="0"/>
                <a:cs typeface="Times New Roman" panose="02020603050405020304" pitchFamily="18" charset="0"/>
              </a:rPr>
              <a:t>Subject matter is related to a previous E/M encounter within past 7 days</a:t>
            </a:r>
          </a:p>
          <a:p>
            <a:pPr marL="557213" lvl="1" indent="-214313" algn="just">
              <a:lnSpc>
                <a:spcPct val="107000"/>
              </a:lnSpc>
              <a:spcAft>
                <a:spcPts val="600"/>
              </a:spcAft>
              <a:buFont typeface="Arial" panose="020B0604020202020204" pitchFamily="34" charset="0"/>
              <a:buChar char="•"/>
            </a:pPr>
            <a:r>
              <a:rPr lang="en-US" dirty="0">
                <a:latin typeface="Bahnschrift" panose="020B0502040204020203" pitchFamily="34" charset="0"/>
                <a:ea typeface="Calibri" panose="020F0502020204030204" pitchFamily="34" charset="0"/>
                <a:cs typeface="Times New Roman" panose="02020603050405020304" pitchFamily="18" charset="0"/>
              </a:rPr>
              <a:t>Subject matter is related to a preplanned E/M encounter to occur within next 24 hours</a:t>
            </a:r>
          </a:p>
          <a:p>
            <a:pPr marL="557213" lvl="1" indent="-214313" algn="just">
              <a:lnSpc>
                <a:spcPct val="107000"/>
              </a:lnSpc>
              <a:spcAft>
                <a:spcPts val="600"/>
              </a:spcAft>
              <a:buFont typeface="Arial" panose="020B0604020202020204" pitchFamily="34" charset="0"/>
              <a:buChar char="•"/>
            </a:pPr>
            <a:r>
              <a:rPr lang="en-US" dirty="0">
                <a:latin typeface="Bahnschrift" panose="020B0502040204020203" pitchFamily="34" charset="0"/>
              </a:rPr>
              <a:t>If the call results in the </a:t>
            </a:r>
            <a:r>
              <a:rPr lang="en-US" u="sng" dirty="0">
                <a:latin typeface="Bahnschrift" panose="020B0502040204020203" pitchFamily="34" charset="0"/>
              </a:rPr>
              <a:t>scheduling</a:t>
            </a:r>
            <a:r>
              <a:rPr lang="en-US" dirty="0">
                <a:latin typeface="Bahnschrift" panose="020B0502040204020203" pitchFamily="34" charset="0"/>
              </a:rPr>
              <a:t> of an E/M encounter within next 24 hours</a:t>
            </a:r>
          </a:p>
          <a:p>
            <a:pPr marL="100013" indent="-214313" algn="just">
              <a:lnSpc>
                <a:spcPct val="107000"/>
              </a:lnSpc>
              <a:spcAft>
                <a:spcPts val="600"/>
              </a:spcAft>
              <a:buFont typeface="Arial" panose="020B0604020202020204" pitchFamily="34" charset="0"/>
              <a:buChar char="•"/>
            </a:pPr>
            <a:r>
              <a:rPr lang="en-US" dirty="0">
                <a:latin typeface="Bahnschrift" panose="020B0502040204020203" pitchFamily="34" charset="0"/>
              </a:rPr>
              <a:t>Separate codes for other providers</a:t>
            </a:r>
          </a:p>
          <a:p>
            <a:pPr marL="214313" indent="-214313" algn="just">
              <a:lnSpc>
                <a:spcPct val="107000"/>
              </a:lnSpc>
              <a:spcAft>
                <a:spcPts val="600"/>
              </a:spcAft>
              <a:buFont typeface="Arial" panose="020B0604020202020204" pitchFamily="34" charset="0"/>
              <a:buChar char="•"/>
            </a:pPr>
            <a:endParaRPr lang="en-US" dirty="0">
              <a:latin typeface="Bahnschrift" panose="020B0502040204020203" pitchFamily="34" charset="0"/>
              <a:ea typeface="Calibri" panose="020F0502020204030204" pitchFamily="34"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E07E7E8D-E010-4497-9402-A205E59B55B7}"/>
              </a:ext>
            </a:extLst>
          </p:cNvPr>
          <p:cNvGraphicFramePr>
            <a:graphicFrameLocks noGrp="1"/>
          </p:cNvGraphicFramePr>
          <p:nvPr>
            <p:extLst>
              <p:ext uri="{D42A27DB-BD31-4B8C-83A1-F6EECF244321}">
                <p14:modId xmlns:p14="http://schemas.microsoft.com/office/powerpoint/2010/main" val="1584411101"/>
              </p:ext>
            </p:extLst>
          </p:nvPr>
        </p:nvGraphicFramePr>
        <p:xfrm>
          <a:off x="990600" y="4038600"/>
          <a:ext cx="6781800" cy="164592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1239882938"/>
                    </a:ext>
                  </a:extLst>
                </a:gridCol>
                <a:gridCol w="2057400">
                  <a:extLst>
                    <a:ext uri="{9D8B030D-6E8A-4147-A177-3AD203B41FA5}">
                      <a16:colId xmlns:a16="http://schemas.microsoft.com/office/drawing/2014/main" val="388542518"/>
                    </a:ext>
                  </a:extLst>
                </a:gridCol>
                <a:gridCol w="2362200">
                  <a:extLst>
                    <a:ext uri="{9D8B030D-6E8A-4147-A177-3AD203B41FA5}">
                      <a16:colId xmlns:a16="http://schemas.microsoft.com/office/drawing/2014/main" val="1832476126"/>
                    </a:ext>
                  </a:extLst>
                </a:gridCol>
              </a:tblGrid>
              <a:tr h="480060">
                <a:tc>
                  <a:txBody>
                    <a:bodyPr/>
                    <a:lstStyle/>
                    <a:p>
                      <a:r>
                        <a:rPr lang="en-US" sz="1800" dirty="0">
                          <a:latin typeface="Bahnschrift" panose="020B0502040204020203" pitchFamily="34" charset="0"/>
                        </a:rPr>
                        <a:t>Time</a:t>
                      </a:r>
                    </a:p>
                  </a:txBody>
                  <a:tcPr marL="68580" marR="68580" marT="34290" marB="34290"/>
                </a:tc>
                <a:tc>
                  <a:txBody>
                    <a:bodyPr/>
                    <a:lstStyle/>
                    <a:p>
                      <a:pPr algn="ctr"/>
                      <a:r>
                        <a:rPr lang="en-US" sz="1800" dirty="0">
                          <a:latin typeface="Bahnschrift" panose="020B0502040204020203" pitchFamily="34" charset="0"/>
                        </a:rPr>
                        <a:t>MD and NPP </a:t>
                      </a:r>
                    </a:p>
                  </a:txBody>
                  <a:tcPr marL="68580" marR="68580" marT="34290" marB="34290"/>
                </a:tc>
                <a:tc>
                  <a:txBody>
                    <a:bodyPr/>
                    <a:lstStyle/>
                    <a:p>
                      <a:pPr algn="ctr"/>
                      <a:r>
                        <a:rPr lang="en-US" sz="1800" dirty="0">
                          <a:latin typeface="Bahnschrift" panose="020B0502040204020203" pitchFamily="34" charset="0"/>
                        </a:rPr>
                        <a:t>PT, OT, Speech, Clinical Psychologist</a:t>
                      </a:r>
                    </a:p>
                  </a:txBody>
                  <a:tcPr marL="68580" marR="68580" marT="34290" marB="34290"/>
                </a:tc>
                <a:extLst>
                  <a:ext uri="{0D108BD9-81ED-4DB2-BD59-A6C34878D82A}">
                    <a16:rowId xmlns:a16="http://schemas.microsoft.com/office/drawing/2014/main" val="1734437293"/>
                  </a:ext>
                </a:extLst>
              </a:tr>
              <a:tr h="278130">
                <a:tc>
                  <a:txBody>
                    <a:bodyPr/>
                    <a:lstStyle/>
                    <a:p>
                      <a:r>
                        <a:rPr lang="en-US" sz="1800" dirty="0">
                          <a:latin typeface="Bahnschrift" panose="020B0502040204020203" pitchFamily="34" charset="0"/>
                        </a:rPr>
                        <a:t>5-10 minutes</a:t>
                      </a:r>
                    </a:p>
                  </a:txBody>
                  <a:tcPr marL="68580" marR="68580" marT="34290" marB="34290"/>
                </a:tc>
                <a:tc>
                  <a:txBody>
                    <a:bodyPr/>
                    <a:lstStyle/>
                    <a:p>
                      <a:pPr algn="ctr"/>
                      <a:r>
                        <a:rPr lang="en-US" sz="1800" dirty="0">
                          <a:latin typeface="Bahnschrift" panose="020B0502040204020203" pitchFamily="34" charset="0"/>
                        </a:rPr>
                        <a:t>99441</a:t>
                      </a:r>
                    </a:p>
                  </a:txBody>
                  <a:tcPr marL="68580" marR="68580" marT="34290" marB="34290"/>
                </a:tc>
                <a:tc>
                  <a:txBody>
                    <a:bodyPr/>
                    <a:lstStyle/>
                    <a:p>
                      <a:pPr algn="ctr"/>
                      <a:r>
                        <a:rPr lang="en-US" sz="1800" dirty="0">
                          <a:latin typeface="Bahnschrift" panose="020B0502040204020203" pitchFamily="34" charset="0"/>
                        </a:rPr>
                        <a:t>98966</a:t>
                      </a:r>
                    </a:p>
                  </a:txBody>
                  <a:tcPr marL="68580" marR="68580" marT="34290" marB="34290"/>
                </a:tc>
                <a:extLst>
                  <a:ext uri="{0D108BD9-81ED-4DB2-BD59-A6C34878D82A}">
                    <a16:rowId xmlns:a16="http://schemas.microsoft.com/office/drawing/2014/main" val="2071259703"/>
                  </a:ext>
                </a:extLst>
              </a:tr>
              <a:tr h="278130">
                <a:tc>
                  <a:txBody>
                    <a:bodyPr/>
                    <a:lstStyle/>
                    <a:p>
                      <a:r>
                        <a:rPr lang="en-US" sz="1800" dirty="0">
                          <a:latin typeface="Bahnschrift" panose="020B0502040204020203" pitchFamily="34" charset="0"/>
                        </a:rPr>
                        <a:t>11-20 minutes</a:t>
                      </a:r>
                    </a:p>
                  </a:txBody>
                  <a:tcPr marL="68580" marR="68580" marT="34290" marB="34290"/>
                </a:tc>
                <a:tc>
                  <a:txBody>
                    <a:bodyPr/>
                    <a:lstStyle/>
                    <a:p>
                      <a:pPr algn="ctr"/>
                      <a:r>
                        <a:rPr lang="en-US" sz="1800" dirty="0">
                          <a:latin typeface="Bahnschrift" panose="020B0502040204020203" pitchFamily="34" charset="0"/>
                        </a:rPr>
                        <a:t>99442</a:t>
                      </a:r>
                    </a:p>
                  </a:txBody>
                  <a:tcPr marL="68580" marR="68580" marT="34290" marB="34290"/>
                </a:tc>
                <a:tc>
                  <a:txBody>
                    <a:bodyPr/>
                    <a:lstStyle/>
                    <a:p>
                      <a:pPr algn="ctr"/>
                      <a:r>
                        <a:rPr lang="en-US" sz="1800" dirty="0">
                          <a:latin typeface="Bahnschrift" panose="020B0502040204020203" pitchFamily="34" charset="0"/>
                        </a:rPr>
                        <a:t>98967</a:t>
                      </a:r>
                    </a:p>
                  </a:txBody>
                  <a:tcPr marL="68580" marR="68580" marT="34290" marB="34290"/>
                </a:tc>
                <a:extLst>
                  <a:ext uri="{0D108BD9-81ED-4DB2-BD59-A6C34878D82A}">
                    <a16:rowId xmlns:a16="http://schemas.microsoft.com/office/drawing/2014/main" val="3003339724"/>
                  </a:ext>
                </a:extLst>
              </a:tr>
              <a:tr h="274320">
                <a:tc>
                  <a:txBody>
                    <a:bodyPr/>
                    <a:lstStyle/>
                    <a:p>
                      <a:r>
                        <a:rPr lang="en-US" sz="1800" dirty="0">
                          <a:latin typeface="Bahnschrift" panose="020B0502040204020203" pitchFamily="34" charset="0"/>
                        </a:rPr>
                        <a:t>21 or more minutes</a:t>
                      </a:r>
                    </a:p>
                  </a:txBody>
                  <a:tcPr marL="68580" marR="68580" marT="34290" marB="34290"/>
                </a:tc>
                <a:tc>
                  <a:txBody>
                    <a:bodyPr/>
                    <a:lstStyle/>
                    <a:p>
                      <a:pPr algn="ctr"/>
                      <a:r>
                        <a:rPr lang="en-US" sz="1800" dirty="0">
                          <a:latin typeface="Bahnschrift" panose="020B0502040204020203" pitchFamily="34" charset="0"/>
                        </a:rPr>
                        <a:t>99443</a:t>
                      </a:r>
                    </a:p>
                  </a:txBody>
                  <a:tcPr marL="68580" marR="68580" marT="34290" marB="34290"/>
                </a:tc>
                <a:tc>
                  <a:txBody>
                    <a:bodyPr/>
                    <a:lstStyle/>
                    <a:p>
                      <a:pPr algn="ctr"/>
                      <a:r>
                        <a:rPr lang="en-US" sz="1800" dirty="0">
                          <a:latin typeface="Bahnschrift" panose="020B0502040204020203" pitchFamily="34" charset="0"/>
                        </a:rPr>
                        <a:t>98968</a:t>
                      </a:r>
                    </a:p>
                  </a:txBody>
                  <a:tcPr marL="68580" marR="68580" marT="34290" marB="34290"/>
                </a:tc>
                <a:extLst>
                  <a:ext uri="{0D108BD9-81ED-4DB2-BD59-A6C34878D82A}">
                    <a16:rowId xmlns:a16="http://schemas.microsoft.com/office/drawing/2014/main" val="250989583"/>
                  </a:ext>
                </a:extLst>
              </a:tr>
            </a:tbl>
          </a:graphicData>
        </a:graphic>
      </p:graphicFrame>
      <p:sp>
        <p:nvSpPr>
          <p:cNvPr id="6" name="Title 1">
            <a:extLst>
              <a:ext uri="{FF2B5EF4-FFF2-40B4-BE49-F238E27FC236}">
                <a16:creationId xmlns:a16="http://schemas.microsoft.com/office/drawing/2014/main" id="{840348EC-ECDF-4917-BCBF-47D81501303C}"/>
              </a:ext>
            </a:extLst>
          </p:cNvPr>
          <p:cNvSpPr txBox="1">
            <a:spLocks/>
          </p:cNvSpPr>
          <p:nvPr/>
        </p:nvSpPr>
        <p:spPr>
          <a:xfrm>
            <a:off x="342900" y="228600"/>
            <a:ext cx="8458200" cy="411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Helvetica" panose="000B0500000000000000" pitchFamily="2" charset="0"/>
                <a:ea typeface="+mj-ea"/>
                <a:cs typeface="+mj-cs"/>
              </a:defRPr>
            </a:lvl1pPr>
          </a:lstStyle>
          <a:p>
            <a:pPr algn="l"/>
            <a:r>
              <a:rPr lang="en-US" sz="36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“COVID-19” Application of Telehealth</a:t>
            </a:r>
          </a:p>
        </p:txBody>
      </p:sp>
    </p:spTree>
    <p:extLst>
      <p:ext uri="{BB962C8B-B14F-4D97-AF65-F5344CB8AC3E}">
        <p14:creationId xmlns:p14="http://schemas.microsoft.com/office/powerpoint/2010/main" val="324552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88F05C-B4ED-4910-92FA-3B31A19DB8A8}"/>
              </a:ext>
            </a:extLst>
          </p:cNvPr>
          <p:cNvSpPr>
            <a:spLocks noGrp="1"/>
          </p:cNvSpPr>
          <p:nvPr>
            <p:ph type="title"/>
          </p:nvPr>
        </p:nvSpPr>
        <p:spPr>
          <a:xfrm>
            <a:off x="338735" y="924464"/>
            <a:ext cx="8029009" cy="411480"/>
          </a:xfrm>
        </p:spPr>
        <p:txBody>
          <a:bodyPr>
            <a:normAutofit fontScale="90000"/>
          </a:bodyPr>
          <a:lstStyle/>
          <a:p>
            <a:pPr algn="l"/>
            <a:r>
              <a:rPr lang="en-US" sz="27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CMS Code List – Telehealth Services </a:t>
            </a:r>
            <a:br>
              <a:rPr lang="en-US" dirty="0"/>
            </a:br>
            <a:endParaRPr lang="en-US"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endParaRPr>
          </a:p>
        </p:txBody>
      </p:sp>
      <p:sp>
        <p:nvSpPr>
          <p:cNvPr id="6" name="Rectangle 5">
            <a:extLst>
              <a:ext uri="{FF2B5EF4-FFF2-40B4-BE49-F238E27FC236}">
                <a16:creationId xmlns:a16="http://schemas.microsoft.com/office/drawing/2014/main" id="{2E00A072-BB25-4453-A266-215A7738E3C8}"/>
              </a:ext>
            </a:extLst>
          </p:cNvPr>
          <p:cNvSpPr/>
          <p:nvPr/>
        </p:nvSpPr>
        <p:spPr>
          <a:xfrm>
            <a:off x="391477" y="1060163"/>
            <a:ext cx="7838123" cy="302712"/>
          </a:xfrm>
          <a:prstGeom prst="rect">
            <a:avLst/>
          </a:prstGeom>
        </p:spPr>
        <p:txBody>
          <a:bodyPr wrap="square">
            <a:spAutoFit/>
          </a:bodyPr>
          <a:lstStyle/>
          <a:p>
            <a:pPr>
              <a:lnSpc>
                <a:spcPct val="107000"/>
              </a:lnSpc>
              <a:spcAft>
                <a:spcPts val="600"/>
              </a:spcAft>
            </a:pPr>
            <a:r>
              <a:rPr lang="en-US" sz="1350" u="sng" dirty="0">
                <a:solidFill>
                  <a:schemeClr val="accent2">
                    <a:lumMod val="75000"/>
                  </a:schemeClr>
                </a:solidFill>
                <a:latin typeface="Bahnschrift" panose="020B0502040204020203"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https://www.cms.gov/Medicare/Medicare-General-Information/Telehealth/Telehealth-Codes</a:t>
            </a:r>
            <a:endParaRPr lang="en-US"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FC564E7F-3D2F-43AD-862A-392E3CE11C10}"/>
              </a:ext>
            </a:extLst>
          </p:cNvPr>
          <p:cNvSpPr txBox="1">
            <a:spLocks/>
          </p:cNvSpPr>
          <p:nvPr/>
        </p:nvSpPr>
        <p:spPr>
          <a:xfrm>
            <a:off x="224435" y="133641"/>
            <a:ext cx="8458200" cy="411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Helvetica" panose="000B0500000000000000" pitchFamily="2" charset="0"/>
                <a:ea typeface="+mj-ea"/>
                <a:cs typeface="+mj-cs"/>
              </a:defRPr>
            </a:lvl1pPr>
          </a:lstStyle>
          <a:p>
            <a:pPr algn="l"/>
            <a:r>
              <a:rPr lang="en-US" sz="36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“COVID-19” Application of Telehealth</a:t>
            </a:r>
          </a:p>
        </p:txBody>
      </p:sp>
      <p:pic>
        <p:nvPicPr>
          <p:cNvPr id="3" name="Picture 2">
            <a:extLst>
              <a:ext uri="{FF2B5EF4-FFF2-40B4-BE49-F238E27FC236}">
                <a16:creationId xmlns:a16="http://schemas.microsoft.com/office/drawing/2014/main" id="{36A8EF00-D306-4588-B2CB-366CBC22A8BC}"/>
              </a:ext>
            </a:extLst>
          </p:cNvPr>
          <p:cNvPicPr>
            <a:picLocks noChangeAspect="1"/>
          </p:cNvPicPr>
          <p:nvPr/>
        </p:nvPicPr>
        <p:blipFill>
          <a:blip r:embed="rId4"/>
          <a:stretch>
            <a:fillRect/>
          </a:stretch>
        </p:blipFill>
        <p:spPr>
          <a:xfrm>
            <a:off x="1828800" y="1393355"/>
            <a:ext cx="4690493" cy="5079342"/>
          </a:xfrm>
          <a:prstGeom prst="rect">
            <a:avLst/>
          </a:prstGeom>
        </p:spPr>
      </p:pic>
    </p:spTree>
    <p:extLst>
      <p:ext uri="{BB962C8B-B14F-4D97-AF65-F5344CB8AC3E}">
        <p14:creationId xmlns:p14="http://schemas.microsoft.com/office/powerpoint/2010/main" val="2184151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03322C-2855-4C57-9C39-513D7F52B4F4}"/>
              </a:ext>
            </a:extLst>
          </p:cNvPr>
          <p:cNvSpPr txBox="1">
            <a:spLocks/>
          </p:cNvSpPr>
          <p:nvPr/>
        </p:nvSpPr>
        <p:spPr>
          <a:xfrm>
            <a:off x="846229" y="2854643"/>
            <a:ext cx="6909435" cy="4114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baseline="0">
                <a:solidFill>
                  <a:schemeClr val="accent1"/>
                </a:solidFill>
                <a:latin typeface="+mj-lt"/>
                <a:ea typeface="+mj-ea"/>
                <a:cs typeface="+mj-cs"/>
              </a:defRPr>
            </a:lvl1pPr>
          </a:lstStyle>
          <a:p>
            <a:pPr algn="ctr"/>
            <a:r>
              <a:rPr lang="en-US" sz="60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Other Virtual Services</a:t>
            </a:r>
          </a:p>
        </p:txBody>
      </p:sp>
    </p:spTree>
    <p:extLst>
      <p:ext uri="{BB962C8B-B14F-4D97-AF65-F5344CB8AC3E}">
        <p14:creationId xmlns:p14="http://schemas.microsoft.com/office/powerpoint/2010/main" val="4137395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BA9171-2BE3-4E3D-BC88-BC4C50D5201D}"/>
              </a:ext>
            </a:extLst>
          </p:cNvPr>
          <p:cNvSpPr/>
          <p:nvPr/>
        </p:nvSpPr>
        <p:spPr>
          <a:xfrm>
            <a:off x="381000" y="914400"/>
            <a:ext cx="8078771" cy="5361661"/>
          </a:xfrm>
          <a:prstGeom prst="rect">
            <a:avLst/>
          </a:prstGeom>
        </p:spPr>
        <p:txBody>
          <a:bodyPr wrap="square">
            <a:spAutoFit/>
          </a:bodyPr>
          <a:lstStyle/>
          <a:p>
            <a:pPr marL="214313" indent="-214313" algn="just">
              <a:lnSpc>
                <a:spcPct val="107000"/>
              </a:lnSpc>
              <a:spcAft>
                <a:spcPts val="600"/>
              </a:spcAft>
              <a:buFont typeface="Arial" panose="020B0604020202020204" pitchFamily="34" charset="0"/>
              <a:buChar char="•"/>
            </a:pPr>
            <a:r>
              <a:rPr lang="en-US" sz="1600" dirty="0">
                <a:latin typeface="Bahnschrift" panose="020B0502040204020203" pitchFamily="34" charset="0"/>
                <a:ea typeface="Calibri" panose="020F0502020204030204" pitchFamily="34" charset="0"/>
                <a:cs typeface="Times New Roman" panose="02020603050405020304" pitchFamily="18" charset="0"/>
              </a:rPr>
              <a:t>Intent of Virtual Check In is to avoid unnecessary trips to the office</a:t>
            </a:r>
          </a:p>
          <a:p>
            <a:pPr marL="214313" indent="-214313" algn="just">
              <a:lnSpc>
                <a:spcPct val="107000"/>
              </a:lnSpc>
              <a:spcAft>
                <a:spcPts val="600"/>
              </a:spcAft>
              <a:buFont typeface="Arial" panose="020B0604020202020204" pitchFamily="34" charset="0"/>
              <a:buChar char="•"/>
            </a:pPr>
            <a:r>
              <a:rPr lang="en-US" sz="1600" dirty="0">
                <a:solidFill>
                  <a:srgbClr val="000000"/>
                </a:solidFill>
                <a:latin typeface="Bahnschrift" panose="020B0502040204020203" pitchFamily="34" charset="0"/>
                <a:ea typeface="Times New Roman" panose="02020603050405020304" pitchFamily="18" charset="0"/>
                <a:cs typeface="Times New Roman" panose="02020603050405020304" pitchFamily="18" charset="0"/>
              </a:rPr>
              <a:t>Store &amp; Forward – provider review of previously recorded images and video</a:t>
            </a:r>
          </a:p>
          <a:p>
            <a:pPr marL="214313" indent="-214313" algn="just">
              <a:lnSpc>
                <a:spcPct val="107000"/>
              </a:lnSpc>
              <a:spcAft>
                <a:spcPts val="600"/>
              </a:spcAft>
              <a:buFont typeface="Arial" panose="020B0604020202020204" pitchFamily="34" charset="0"/>
              <a:buChar char="•"/>
            </a:pPr>
            <a:r>
              <a:rPr lang="en-US" sz="1600" dirty="0">
                <a:latin typeface="Bahnschrift" panose="020B0502040204020203" pitchFamily="34" charset="0"/>
                <a:ea typeface="Calibri" panose="020F0502020204030204" pitchFamily="34" charset="0"/>
                <a:cs typeface="Times New Roman" panose="02020603050405020304" pitchFamily="18" charset="0"/>
              </a:rPr>
              <a:t>Patient must verbally consent </a:t>
            </a:r>
          </a:p>
          <a:p>
            <a:pPr marL="214313" indent="-214313" algn="just">
              <a:lnSpc>
                <a:spcPct val="107000"/>
              </a:lnSpc>
              <a:spcAft>
                <a:spcPts val="600"/>
              </a:spcAft>
              <a:buFont typeface="Arial" panose="020B0604020202020204" pitchFamily="34" charset="0"/>
              <a:buChar char="•"/>
            </a:pPr>
            <a:r>
              <a:rPr lang="en-US" sz="1600" dirty="0">
                <a:latin typeface="Bahnschrift" panose="020B0502040204020203" pitchFamily="34" charset="0"/>
                <a:ea typeface="Calibri" panose="020F0502020204030204" pitchFamily="34" charset="0"/>
                <a:cs typeface="Times New Roman" panose="02020603050405020304" pitchFamily="18" charset="0"/>
              </a:rPr>
              <a:t>Only for providers who can bill E/M codes</a:t>
            </a:r>
          </a:p>
          <a:p>
            <a:pPr marL="214313" indent="-214313" algn="just">
              <a:lnSpc>
                <a:spcPct val="107000"/>
              </a:lnSpc>
              <a:spcAft>
                <a:spcPts val="600"/>
              </a:spcAft>
              <a:buFont typeface="Arial" panose="020B0604020202020204" pitchFamily="34" charset="0"/>
              <a:buChar char="•"/>
            </a:pPr>
            <a:r>
              <a:rPr lang="en-US" sz="1600" dirty="0">
                <a:latin typeface="Bahnschrift" panose="020B0502040204020203" pitchFamily="34" charset="0"/>
                <a:ea typeface="Calibri" panose="020F0502020204030204" pitchFamily="34" charset="0"/>
                <a:cs typeface="Times New Roman" panose="02020603050405020304" pitchFamily="18" charset="0"/>
              </a:rPr>
              <a:t>“7/24” concept applies</a:t>
            </a:r>
          </a:p>
          <a:p>
            <a:pPr lvl="2" algn="just">
              <a:lnSpc>
                <a:spcPct val="107000"/>
              </a:lnSpc>
              <a:spcAft>
                <a:spcPts val="600"/>
              </a:spcAft>
            </a:pPr>
            <a:r>
              <a:rPr lang="en-US" sz="1600" dirty="0">
                <a:solidFill>
                  <a:srgbClr val="000000"/>
                </a:solidFill>
                <a:latin typeface="Bahnschrift" panose="020B0502040204020203" pitchFamily="34" charset="0"/>
                <a:ea typeface="Times New Roman" panose="02020603050405020304" pitchFamily="18" charset="0"/>
                <a:cs typeface="Times New Roman" panose="02020603050405020304" pitchFamily="18" charset="0"/>
              </a:rPr>
              <a:t>G2012 - Brief communication technology-based service, e.g. virtual check-in, by a physician or other qualified health care professional who can report evaluation and management services, provided to an established patient, not originating from a related e/m service provided within the previous 7 days nor leading to an e/m service or procedure within the next 24 hours or soonest available appointment; 5-10 minutes of medical discussion</a:t>
            </a:r>
          </a:p>
          <a:p>
            <a:pPr lvl="2" algn="just">
              <a:lnSpc>
                <a:spcPct val="107000"/>
              </a:lnSpc>
              <a:spcAft>
                <a:spcPts val="600"/>
              </a:spcAft>
            </a:pPr>
            <a:r>
              <a:rPr lang="en-US" sz="1600" dirty="0">
                <a:solidFill>
                  <a:srgbClr val="000000"/>
                </a:solidFill>
                <a:latin typeface="Bahnschrift" panose="020B0502040204020203" pitchFamily="34" charset="0"/>
                <a:cs typeface="Times New Roman" panose="02020603050405020304" pitchFamily="18" charset="0"/>
              </a:rPr>
              <a:t>G2010 - Remote evaluation of recorded video and/or images submitted by an established patient (e.g., store and forward), including interpretation with follow-up with the patient within 24 business hours, not originating from a related e/m service provided within the previous 7 days nor leading to an e/m service or procedure within the next 24 hours or soonest available appointment</a:t>
            </a:r>
          </a:p>
          <a:p>
            <a:pPr lvl="2" algn="just">
              <a:lnSpc>
                <a:spcPct val="107000"/>
              </a:lnSpc>
              <a:spcAft>
                <a:spcPts val="6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7EBCCFA-0EC0-44DA-8C4F-63FC3492B21C}"/>
              </a:ext>
            </a:extLst>
          </p:cNvPr>
          <p:cNvSpPr/>
          <p:nvPr/>
        </p:nvSpPr>
        <p:spPr>
          <a:xfrm>
            <a:off x="228600" y="228600"/>
            <a:ext cx="7303602" cy="590931"/>
          </a:xfrm>
          <a:prstGeom prst="rect">
            <a:avLst/>
          </a:prstGeom>
        </p:spPr>
        <p:txBody>
          <a:bodyPr wrap="none">
            <a:spAutoFit/>
          </a:bodyPr>
          <a:lstStyle/>
          <a:p>
            <a:pPr>
              <a:lnSpc>
                <a:spcPct val="90000"/>
              </a:lnSpc>
              <a:spcBef>
                <a:spcPct val="0"/>
              </a:spcBef>
            </a:pPr>
            <a:r>
              <a:rPr lang="en-US" sz="36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rPr>
              <a:t>Virtual Check In / Store &amp; Forward</a:t>
            </a:r>
          </a:p>
        </p:txBody>
      </p:sp>
    </p:spTree>
    <p:extLst>
      <p:ext uri="{BB962C8B-B14F-4D97-AF65-F5344CB8AC3E}">
        <p14:creationId xmlns:p14="http://schemas.microsoft.com/office/powerpoint/2010/main" val="153221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AAB2CA-A803-44A1-8D2B-38BD15A16047}"/>
              </a:ext>
            </a:extLst>
          </p:cNvPr>
          <p:cNvSpPr>
            <a:spLocks noGrp="1"/>
          </p:cNvSpPr>
          <p:nvPr>
            <p:ph idx="1"/>
          </p:nvPr>
        </p:nvSpPr>
        <p:spPr>
          <a:xfrm>
            <a:off x="457200" y="838200"/>
            <a:ext cx="8491091" cy="3154918"/>
          </a:xfrm>
        </p:spPr>
        <p:txBody>
          <a:bodyPr>
            <a:noAutofit/>
          </a:bodyPr>
          <a:lstStyle/>
          <a:p>
            <a:r>
              <a:rPr lang="en-US" sz="2400" dirty="0">
                <a:latin typeface="Bahnschrift" panose="020B0502040204020203" pitchFamily="34" charset="0"/>
              </a:rPr>
              <a:t>E-visits refer to communications with providers via online patient portals, or via secured email.  </a:t>
            </a:r>
          </a:p>
          <a:p>
            <a:r>
              <a:rPr lang="en-US" sz="2400" dirty="0">
                <a:latin typeface="Bahnschrift" panose="020B0502040204020203" pitchFamily="34" charset="0"/>
              </a:rPr>
              <a:t>Not to be used for scheduling appointments or reviewing test results</a:t>
            </a:r>
          </a:p>
          <a:p>
            <a:r>
              <a:rPr lang="en-US" sz="2400" dirty="0">
                <a:latin typeface="Bahnschrift" panose="020B0502040204020203" pitchFamily="34" charset="0"/>
              </a:rPr>
              <a:t>These are 7 day global codes – you bill for the aggregate amount of time spent over the course of a week</a:t>
            </a:r>
          </a:p>
          <a:p>
            <a:r>
              <a:rPr lang="en-US" sz="2400" dirty="0">
                <a:latin typeface="Bahnschrift" panose="020B0502040204020203" pitchFamily="34" charset="0"/>
              </a:rPr>
              <a:t>Separate codes for PT/OT, speech pathologist, clinical psychologist.</a:t>
            </a:r>
          </a:p>
          <a:p>
            <a:pPr lvl="2"/>
            <a:endParaRPr lang="en-US" dirty="0"/>
          </a:p>
          <a:p>
            <a:endParaRPr lang="en-US" sz="2400" dirty="0"/>
          </a:p>
          <a:p>
            <a:endParaRPr lang="en-US" sz="2400" dirty="0"/>
          </a:p>
        </p:txBody>
      </p:sp>
      <p:sp>
        <p:nvSpPr>
          <p:cNvPr id="4" name="Title 1">
            <a:extLst>
              <a:ext uri="{FF2B5EF4-FFF2-40B4-BE49-F238E27FC236}">
                <a16:creationId xmlns:a16="http://schemas.microsoft.com/office/drawing/2014/main" id="{74D792C6-6347-4E17-B8F6-455BC0AD941D}"/>
              </a:ext>
            </a:extLst>
          </p:cNvPr>
          <p:cNvSpPr txBox="1">
            <a:spLocks/>
          </p:cNvSpPr>
          <p:nvPr/>
        </p:nvSpPr>
        <p:spPr>
          <a:xfrm>
            <a:off x="414908" y="510964"/>
            <a:ext cx="8029009" cy="4114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baseline="0">
                <a:solidFill>
                  <a:schemeClr val="accent1"/>
                </a:solidFill>
                <a:latin typeface="+mj-lt"/>
                <a:ea typeface="+mj-ea"/>
                <a:cs typeface="+mj-cs"/>
              </a:defRPr>
            </a:lvl1pPr>
          </a:lstStyle>
          <a:p>
            <a:r>
              <a:rPr lang="en-US" sz="3600" b="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E-Visits</a:t>
            </a:r>
            <a:br>
              <a:rPr lang="en-US" sz="3600" b="0" dirty="0"/>
            </a:br>
            <a:endParaRPr lang="en-US" sz="3600" b="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endParaRPr>
          </a:p>
        </p:txBody>
      </p:sp>
      <p:graphicFrame>
        <p:nvGraphicFramePr>
          <p:cNvPr id="2" name="Table 7">
            <a:extLst>
              <a:ext uri="{FF2B5EF4-FFF2-40B4-BE49-F238E27FC236}">
                <a16:creationId xmlns:a16="http://schemas.microsoft.com/office/drawing/2014/main" id="{DCE1F6EE-D1ED-4760-8C5B-9D59A20A5151}"/>
              </a:ext>
            </a:extLst>
          </p:cNvPr>
          <p:cNvGraphicFramePr>
            <a:graphicFrameLocks noGrp="1"/>
          </p:cNvGraphicFramePr>
          <p:nvPr>
            <p:extLst>
              <p:ext uri="{D42A27DB-BD31-4B8C-83A1-F6EECF244321}">
                <p14:modId xmlns:p14="http://schemas.microsoft.com/office/powerpoint/2010/main" val="156782230"/>
              </p:ext>
            </p:extLst>
          </p:nvPr>
        </p:nvGraphicFramePr>
        <p:xfrm>
          <a:off x="830029" y="4267200"/>
          <a:ext cx="7483942" cy="1645920"/>
        </p:xfrm>
        <a:graphic>
          <a:graphicData uri="http://schemas.openxmlformats.org/drawingml/2006/table">
            <a:tbl>
              <a:tblPr firstRow="1" bandRow="1">
                <a:tableStyleId>{5C22544A-7EE6-4342-B048-85BDC9FD1C3A}</a:tableStyleId>
              </a:tblPr>
              <a:tblGrid>
                <a:gridCol w="2313325">
                  <a:extLst>
                    <a:ext uri="{9D8B030D-6E8A-4147-A177-3AD203B41FA5}">
                      <a16:colId xmlns:a16="http://schemas.microsoft.com/office/drawing/2014/main" val="1239882938"/>
                    </a:ext>
                  </a:extLst>
                </a:gridCol>
                <a:gridCol w="2669060">
                  <a:extLst>
                    <a:ext uri="{9D8B030D-6E8A-4147-A177-3AD203B41FA5}">
                      <a16:colId xmlns:a16="http://schemas.microsoft.com/office/drawing/2014/main" val="388542518"/>
                    </a:ext>
                  </a:extLst>
                </a:gridCol>
                <a:gridCol w="2501557">
                  <a:extLst>
                    <a:ext uri="{9D8B030D-6E8A-4147-A177-3AD203B41FA5}">
                      <a16:colId xmlns:a16="http://schemas.microsoft.com/office/drawing/2014/main" val="1832476126"/>
                    </a:ext>
                  </a:extLst>
                </a:gridCol>
              </a:tblGrid>
              <a:tr h="480060">
                <a:tc>
                  <a:txBody>
                    <a:bodyPr/>
                    <a:lstStyle/>
                    <a:p>
                      <a:r>
                        <a:rPr lang="en-US" sz="1800" dirty="0">
                          <a:latin typeface="Bahnschrift" panose="020B0502040204020203" pitchFamily="34" charset="0"/>
                        </a:rPr>
                        <a:t>Time spent over 7 day period</a:t>
                      </a:r>
                    </a:p>
                  </a:txBody>
                  <a:tcPr marL="68580" marR="68580" marT="34290" marB="34290"/>
                </a:tc>
                <a:tc>
                  <a:txBody>
                    <a:bodyPr/>
                    <a:lstStyle/>
                    <a:p>
                      <a:pPr algn="ctr"/>
                      <a:r>
                        <a:rPr lang="en-US" sz="1800" dirty="0">
                          <a:latin typeface="Bahnschrift" panose="020B0502040204020203" pitchFamily="34" charset="0"/>
                        </a:rPr>
                        <a:t>MD or NPP</a:t>
                      </a:r>
                    </a:p>
                  </a:txBody>
                  <a:tcPr marL="68580" marR="68580" marT="34290" marB="34290"/>
                </a:tc>
                <a:tc>
                  <a:txBody>
                    <a:bodyPr/>
                    <a:lstStyle/>
                    <a:p>
                      <a:pPr algn="ctr"/>
                      <a:r>
                        <a:rPr lang="en-US" sz="1800" dirty="0">
                          <a:latin typeface="Bahnschrift" panose="020B0502040204020203" pitchFamily="34" charset="0"/>
                        </a:rPr>
                        <a:t>Other (PT, OT, Speech, Clinical Psychologist</a:t>
                      </a:r>
                    </a:p>
                  </a:txBody>
                  <a:tcPr marL="68580" marR="68580" marT="34290" marB="34290"/>
                </a:tc>
                <a:extLst>
                  <a:ext uri="{0D108BD9-81ED-4DB2-BD59-A6C34878D82A}">
                    <a16:rowId xmlns:a16="http://schemas.microsoft.com/office/drawing/2014/main" val="1734437293"/>
                  </a:ext>
                </a:extLst>
              </a:tr>
              <a:tr h="278130">
                <a:tc>
                  <a:txBody>
                    <a:bodyPr/>
                    <a:lstStyle/>
                    <a:p>
                      <a:r>
                        <a:rPr lang="en-US" sz="1800" dirty="0">
                          <a:latin typeface="Bahnschrift" panose="020B0502040204020203" pitchFamily="34" charset="0"/>
                        </a:rPr>
                        <a:t>5-10 minutes</a:t>
                      </a:r>
                    </a:p>
                  </a:txBody>
                  <a:tcPr marL="68580" marR="68580" marT="34290" marB="34290"/>
                </a:tc>
                <a:tc>
                  <a:txBody>
                    <a:bodyPr/>
                    <a:lstStyle/>
                    <a:p>
                      <a:pPr algn="ctr"/>
                      <a:r>
                        <a:rPr lang="en-US" sz="1800" dirty="0">
                          <a:latin typeface="Bahnschrift" panose="020B0502040204020203" pitchFamily="34" charset="0"/>
                        </a:rPr>
                        <a:t>99421</a:t>
                      </a:r>
                    </a:p>
                  </a:txBody>
                  <a:tcPr marL="68580" marR="68580" marT="34290" marB="34290"/>
                </a:tc>
                <a:tc>
                  <a:txBody>
                    <a:bodyPr/>
                    <a:lstStyle/>
                    <a:p>
                      <a:pPr algn="ctr"/>
                      <a:r>
                        <a:rPr lang="en-US" sz="1800" dirty="0">
                          <a:latin typeface="Bahnschrift" panose="020B0502040204020203" pitchFamily="34" charset="0"/>
                        </a:rPr>
                        <a:t>G2061</a:t>
                      </a:r>
                    </a:p>
                  </a:txBody>
                  <a:tcPr marL="68580" marR="68580" marT="34290" marB="34290"/>
                </a:tc>
                <a:extLst>
                  <a:ext uri="{0D108BD9-81ED-4DB2-BD59-A6C34878D82A}">
                    <a16:rowId xmlns:a16="http://schemas.microsoft.com/office/drawing/2014/main" val="2071259703"/>
                  </a:ext>
                </a:extLst>
              </a:tr>
              <a:tr h="278130">
                <a:tc>
                  <a:txBody>
                    <a:bodyPr/>
                    <a:lstStyle/>
                    <a:p>
                      <a:r>
                        <a:rPr lang="en-US" sz="1800" dirty="0">
                          <a:latin typeface="Bahnschrift" panose="020B0502040204020203" pitchFamily="34" charset="0"/>
                        </a:rPr>
                        <a:t>11-20 minutes</a:t>
                      </a:r>
                    </a:p>
                  </a:txBody>
                  <a:tcPr marL="68580" marR="68580" marT="34290" marB="34290"/>
                </a:tc>
                <a:tc>
                  <a:txBody>
                    <a:bodyPr/>
                    <a:lstStyle/>
                    <a:p>
                      <a:pPr algn="ctr"/>
                      <a:r>
                        <a:rPr lang="en-US" sz="1800" dirty="0">
                          <a:latin typeface="Bahnschrift" panose="020B0502040204020203" pitchFamily="34" charset="0"/>
                        </a:rPr>
                        <a:t>99422</a:t>
                      </a:r>
                    </a:p>
                  </a:txBody>
                  <a:tcPr marL="68580" marR="68580" marT="34290" marB="34290"/>
                </a:tc>
                <a:tc>
                  <a:txBody>
                    <a:bodyPr/>
                    <a:lstStyle/>
                    <a:p>
                      <a:pPr algn="ctr"/>
                      <a:r>
                        <a:rPr lang="en-US" sz="1800" dirty="0">
                          <a:latin typeface="Bahnschrift" panose="020B0502040204020203" pitchFamily="34" charset="0"/>
                        </a:rPr>
                        <a:t>G2062</a:t>
                      </a:r>
                    </a:p>
                  </a:txBody>
                  <a:tcPr marL="68580" marR="68580" marT="34290" marB="34290"/>
                </a:tc>
                <a:extLst>
                  <a:ext uri="{0D108BD9-81ED-4DB2-BD59-A6C34878D82A}">
                    <a16:rowId xmlns:a16="http://schemas.microsoft.com/office/drawing/2014/main" val="3003339724"/>
                  </a:ext>
                </a:extLst>
              </a:tr>
              <a:tr h="278130">
                <a:tc>
                  <a:txBody>
                    <a:bodyPr/>
                    <a:lstStyle/>
                    <a:p>
                      <a:r>
                        <a:rPr lang="en-US" sz="1800" dirty="0">
                          <a:latin typeface="Bahnschrift" panose="020B0502040204020203" pitchFamily="34" charset="0"/>
                        </a:rPr>
                        <a:t>21 or more minutes</a:t>
                      </a:r>
                    </a:p>
                  </a:txBody>
                  <a:tcPr marL="68580" marR="68580" marT="34290" marB="34290"/>
                </a:tc>
                <a:tc>
                  <a:txBody>
                    <a:bodyPr/>
                    <a:lstStyle/>
                    <a:p>
                      <a:pPr algn="ctr"/>
                      <a:r>
                        <a:rPr lang="en-US" sz="1800" dirty="0">
                          <a:latin typeface="Bahnschrift" panose="020B0502040204020203" pitchFamily="34" charset="0"/>
                        </a:rPr>
                        <a:t>99423</a:t>
                      </a:r>
                    </a:p>
                  </a:txBody>
                  <a:tcPr marL="68580" marR="68580" marT="34290" marB="34290"/>
                </a:tc>
                <a:tc>
                  <a:txBody>
                    <a:bodyPr/>
                    <a:lstStyle/>
                    <a:p>
                      <a:pPr algn="ctr"/>
                      <a:r>
                        <a:rPr lang="en-US" sz="1800" dirty="0">
                          <a:latin typeface="Bahnschrift" panose="020B0502040204020203" pitchFamily="34" charset="0"/>
                        </a:rPr>
                        <a:t>G2063</a:t>
                      </a:r>
                    </a:p>
                  </a:txBody>
                  <a:tcPr marL="68580" marR="68580" marT="34290" marB="34290"/>
                </a:tc>
                <a:extLst>
                  <a:ext uri="{0D108BD9-81ED-4DB2-BD59-A6C34878D82A}">
                    <a16:rowId xmlns:a16="http://schemas.microsoft.com/office/drawing/2014/main" val="250989583"/>
                  </a:ext>
                </a:extLst>
              </a:tr>
            </a:tbl>
          </a:graphicData>
        </a:graphic>
      </p:graphicFrame>
    </p:spTree>
    <p:extLst>
      <p:ext uri="{BB962C8B-B14F-4D97-AF65-F5344CB8AC3E}">
        <p14:creationId xmlns:p14="http://schemas.microsoft.com/office/powerpoint/2010/main" val="93173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F8209F-4F4C-4CD2-AE85-5EA6E2452CDA}"/>
              </a:ext>
            </a:extLst>
          </p:cNvPr>
          <p:cNvSpPr/>
          <p:nvPr/>
        </p:nvSpPr>
        <p:spPr>
          <a:xfrm>
            <a:off x="60829" y="-51533"/>
            <a:ext cx="4511171" cy="653192"/>
          </a:xfrm>
          <a:prstGeom prst="rect">
            <a:avLst/>
          </a:prstGeom>
        </p:spPr>
        <p:txBody>
          <a:bodyPr wrap="none">
            <a:spAutoFit/>
          </a:bodyPr>
          <a:lstStyle/>
          <a:p>
            <a:pPr algn="just">
              <a:lnSpc>
                <a:spcPct val="107000"/>
              </a:lnSpc>
              <a:spcAft>
                <a:spcPts val="600"/>
              </a:spcAft>
            </a:pPr>
            <a:r>
              <a:rPr lang="en-US" sz="36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rPr>
              <a:t>Virtual Consultations</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888DA03-5974-4EC3-8C8A-153CDF054709}"/>
              </a:ext>
            </a:extLst>
          </p:cNvPr>
          <p:cNvSpPr/>
          <p:nvPr/>
        </p:nvSpPr>
        <p:spPr>
          <a:xfrm>
            <a:off x="-78090" y="935226"/>
            <a:ext cx="4633783" cy="4099648"/>
          </a:xfrm>
          <a:prstGeom prst="rect">
            <a:avLst/>
          </a:prstGeom>
        </p:spPr>
        <p:txBody>
          <a:bodyPr wrap="square">
            <a:spAutoFit/>
          </a:bodyPr>
          <a:lstStyle/>
          <a:p>
            <a:endParaRPr lang="en-US" sz="1350" dirty="0">
              <a:latin typeface="Bahnschrift" panose="020B0502040204020203" pitchFamily="34" charset="0"/>
            </a:endParaRPr>
          </a:p>
          <a:p>
            <a:pPr marL="557213" lvl="1" indent="-214313" algn="just">
              <a:lnSpc>
                <a:spcPct val="107000"/>
              </a:lnSpc>
              <a:spcAft>
                <a:spcPts val="600"/>
              </a:spcAft>
              <a:buFont typeface="Arial" panose="020B0604020202020204" pitchFamily="34" charset="0"/>
              <a:buChar char="•"/>
            </a:pPr>
            <a:r>
              <a:rPr lang="en-US" sz="1350" dirty="0">
                <a:latin typeface="Bahnschrift" panose="020B0502040204020203" pitchFamily="34" charset="0"/>
                <a:cs typeface="Times New Roman" panose="02020603050405020304" pitchFamily="18" charset="0"/>
              </a:rPr>
              <a:t>99446  </a:t>
            </a:r>
            <a:r>
              <a:rPr lang="en-US" sz="1350" dirty="0">
                <a:latin typeface="Bahnschrift" panose="020B0502040204020203" pitchFamily="34" charset="0"/>
              </a:rPr>
              <a:t>5-10 minutes of medical consultative discussion and review, with verbal and written report</a:t>
            </a:r>
          </a:p>
          <a:p>
            <a:pPr marL="557213" lvl="1" indent="-214313" algn="just">
              <a:lnSpc>
                <a:spcPct val="107000"/>
              </a:lnSpc>
              <a:spcAft>
                <a:spcPts val="600"/>
              </a:spcAft>
              <a:buFont typeface="Arial" panose="020B0604020202020204" pitchFamily="34" charset="0"/>
              <a:buChar char="•"/>
            </a:pPr>
            <a:r>
              <a:rPr lang="en-US" sz="1350" dirty="0">
                <a:latin typeface="Bahnschrift" panose="020B0502040204020203" pitchFamily="34" charset="0"/>
              </a:rPr>
              <a:t>99447 –  11-20 minutes of medical consultative discussion and review, with verbal and written report</a:t>
            </a:r>
          </a:p>
          <a:p>
            <a:pPr marL="557213" lvl="1" indent="-214313" algn="just">
              <a:lnSpc>
                <a:spcPct val="107000"/>
              </a:lnSpc>
              <a:spcAft>
                <a:spcPts val="600"/>
              </a:spcAft>
              <a:buFont typeface="Arial" panose="020B0604020202020204" pitchFamily="34" charset="0"/>
              <a:buChar char="•"/>
            </a:pPr>
            <a:r>
              <a:rPr lang="en-US" sz="1350" dirty="0">
                <a:latin typeface="Bahnschrift" panose="020B0502040204020203" pitchFamily="34" charset="0"/>
              </a:rPr>
              <a:t>99448 - 21-30 minutes of medical consultative discussion and review, with verbal and written report</a:t>
            </a:r>
          </a:p>
          <a:p>
            <a:pPr marL="557213" lvl="1" indent="-214313" algn="just">
              <a:lnSpc>
                <a:spcPct val="107000"/>
              </a:lnSpc>
              <a:spcAft>
                <a:spcPts val="600"/>
              </a:spcAft>
              <a:buFont typeface="Arial" panose="020B0604020202020204" pitchFamily="34" charset="0"/>
              <a:buChar char="•"/>
            </a:pPr>
            <a:r>
              <a:rPr lang="en-US" sz="1350" dirty="0">
                <a:latin typeface="Bahnschrift" panose="020B0502040204020203" pitchFamily="34" charset="0"/>
              </a:rPr>
              <a:t>99449 – 31 or more minutes of medical consultative discussion and review, with verbal and written report</a:t>
            </a:r>
          </a:p>
          <a:p>
            <a:pPr marL="557213" lvl="1" indent="-214313" algn="just">
              <a:lnSpc>
                <a:spcPct val="107000"/>
              </a:lnSpc>
              <a:spcAft>
                <a:spcPts val="600"/>
              </a:spcAft>
              <a:buFont typeface="Arial" panose="020B0604020202020204" pitchFamily="34" charset="0"/>
              <a:buChar char="•"/>
            </a:pPr>
            <a:r>
              <a:rPr lang="en-US" sz="1350" dirty="0">
                <a:latin typeface="Bahnschrift" panose="020B0502040204020203" pitchFamily="34" charset="0"/>
              </a:rPr>
              <a:t>99451 - 5 minutes or more of medical consultative time with written report ONLY</a:t>
            </a:r>
          </a:p>
          <a:p>
            <a:pPr marL="557213" lvl="1" indent="-214313" algn="just">
              <a:lnSpc>
                <a:spcPct val="107000"/>
              </a:lnSpc>
              <a:spcAft>
                <a:spcPts val="600"/>
              </a:spcAft>
              <a:buFont typeface="Arial" panose="020B0604020202020204" pitchFamily="34" charset="0"/>
              <a:buChar char="•"/>
            </a:pPr>
            <a:endParaRPr lang="en-US" sz="1200" dirty="0">
              <a:latin typeface="Bahnschrift" panose="020B0502040204020203" pitchFamily="34" charset="0"/>
            </a:endParaRPr>
          </a:p>
        </p:txBody>
      </p:sp>
      <p:sp>
        <p:nvSpPr>
          <p:cNvPr id="2" name="TextBox 1">
            <a:extLst>
              <a:ext uri="{FF2B5EF4-FFF2-40B4-BE49-F238E27FC236}">
                <a16:creationId xmlns:a16="http://schemas.microsoft.com/office/drawing/2014/main" id="{519C05D5-4B65-4342-9A07-8DC4336A0965}"/>
              </a:ext>
            </a:extLst>
          </p:cNvPr>
          <p:cNvSpPr txBox="1"/>
          <p:nvPr/>
        </p:nvSpPr>
        <p:spPr>
          <a:xfrm>
            <a:off x="369126" y="627059"/>
            <a:ext cx="4186567" cy="507831"/>
          </a:xfrm>
          <a:prstGeom prst="rect">
            <a:avLst/>
          </a:prstGeom>
          <a:solidFill>
            <a:schemeClr val="accent1">
              <a:lumMod val="75000"/>
            </a:schemeClr>
          </a:solidFill>
          <a:ln>
            <a:solidFill>
              <a:schemeClr val="accent1"/>
            </a:solidFill>
          </a:ln>
        </p:spPr>
        <p:txBody>
          <a:bodyPr wrap="square" rtlCol="0">
            <a:spAutoFit/>
          </a:bodyPr>
          <a:lstStyle/>
          <a:p>
            <a:pPr algn="ctr"/>
            <a:r>
              <a:rPr lang="en-US" sz="1350" dirty="0">
                <a:solidFill>
                  <a:schemeClr val="bg1"/>
                </a:solidFill>
                <a:latin typeface="Bahnschrift" panose="020B0502040204020203" pitchFamily="34" charset="0"/>
              </a:rPr>
              <a:t>Inpatient or Outpatient </a:t>
            </a:r>
            <a:r>
              <a:rPr lang="en-US" sz="1350" u="sng" dirty="0">
                <a:solidFill>
                  <a:schemeClr val="bg1"/>
                </a:solidFill>
                <a:latin typeface="Bahnschrift" panose="020B0502040204020203" pitchFamily="34" charset="0"/>
              </a:rPr>
              <a:t>Without</a:t>
            </a:r>
            <a:r>
              <a:rPr lang="en-US" sz="1350" dirty="0">
                <a:solidFill>
                  <a:schemeClr val="bg1"/>
                </a:solidFill>
                <a:latin typeface="Bahnschrift" panose="020B0502040204020203" pitchFamily="34" charset="0"/>
              </a:rPr>
              <a:t> Patient Face to Face Encounter</a:t>
            </a:r>
          </a:p>
        </p:txBody>
      </p:sp>
      <p:sp>
        <p:nvSpPr>
          <p:cNvPr id="7" name="TextBox 6">
            <a:extLst>
              <a:ext uri="{FF2B5EF4-FFF2-40B4-BE49-F238E27FC236}">
                <a16:creationId xmlns:a16="http://schemas.microsoft.com/office/drawing/2014/main" id="{33816B64-5E8C-4E99-B407-FE71D897C769}"/>
              </a:ext>
            </a:extLst>
          </p:cNvPr>
          <p:cNvSpPr txBox="1"/>
          <p:nvPr/>
        </p:nvSpPr>
        <p:spPr>
          <a:xfrm>
            <a:off x="4800600" y="621979"/>
            <a:ext cx="4267200" cy="507831"/>
          </a:xfrm>
          <a:prstGeom prst="rect">
            <a:avLst/>
          </a:prstGeom>
          <a:solidFill>
            <a:schemeClr val="accent1">
              <a:lumMod val="75000"/>
            </a:schemeClr>
          </a:solidFill>
          <a:ln>
            <a:solidFill>
              <a:schemeClr val="accent1"/>
            </a:solidFill>
          </a:ln>
        </p:spPr>
        <p:txBody>
          <a:bodyPr wrap="square" rtlCol="0">
            <a:spAutoFit/>
          </a:bodyPr>
          <a:lstStyle/>
          <a:p>
            <a:pPr algn="ctr"/>
            <a:r>
              <a:rPr lang="en-US" sz="1350" dirty="0">
                <a:solidFill>
                  <a:schemeClr val="bg1"/>
                </a:solidFill>
                <a:latin typeface="Bahnschrift" panose="020B0502040204020203" pitchFamily="34" charset="0"/>
              </a:rPr>
              <a:t>Inpatient or ED Only </a:t>
            </a:r>
            <a:r>
              <a:rPr lang="en-US" sz="1350" u="sng" dirty="0">
                <a:solidFill>
                  <a:schemeClr val="bg1"/>
                </a:solidFill>
                <a:latin typeface="Bahnschrift" panose="020B0502040204020203" pitchFamily="34" charset="0"/>
              </a:rPr>
              <a:t>With</a:t>
            </a:r>
            <a:r>
              <a:rPr lang="en-US" sz="1350" dirty="0">
                <a:solidFill>
                  <a:schemeClr val="bg1"/>
                </a:solidFill>
                <a:latin typeface="Bahnschrift" panose="020B0502040204020203" pitchFamily="34" charset="0"/>
              </a:rPr>
              <a:t> Patient Face to Face Encounter</a:t>
            </a:r>
          </a:p>
        </p:txBody>
      </p:sp>
      <p:sp>
        <p:nvSpPr>
          <p:cNvPr id="3" name="Rectangle 2">
            <a:extLst>
              <a:ext uri="{FF2B5EF4-FFF2-40B4-BE49-F238E27FC236}">
                <a16:creationId xmlns:a16="http://schemas.microsoft.com/office/drawing/2014/main" id="{08A12E86-C0C2-472D-97F9-E5E098C013D2}"/>
              </a:ext>
            </a:extLst>
          </p:cNvPr>
          <p:cNvSpPr/>
          <p:nvPr/>
        </p:nvSpPr>
        <p:spPr>
          <a:xfrm>
            <a:off x="-155743" y="4953000"/>
            <a:ext cx="4774532" cy="1183978"/>
          </a:xfrm>
          <a:prstGeom prst="rect">
            <a:avLst/>
          </a:prstGeom>
        </p:spPr>
        <p:txBody>
          <a:bodyPr wrap="square">
            <a:spAutoFit/>
          </a:bodyPr>
          <a:lstStyle/>
          <a:p>
            <a:pPr marL="557213" lvl="1" indent="-214313" algn="just">
              <a:lnSpc>
                <a:spcPct val="107000"/>
              </a:lnSpc>
              <a:spcAft>
                <a:spcPts val="600"/>
              </a:spcAft>
              <a:buFont typeface="Arial" panose="020B0604020202020204" pitchFamily="34" charset="0"/>
              <a:buChar char="•"/>
            </a:pPr>
            <a:r>
              <a:rPr lang="en-US" sz="1350" dirty="0">
                <a:latin typeface="Bahnschrift" panose="020B0502040204020203" pitchFamily="34" charset="0"/>
              </a:rPr>
              <a:t>99452-Interprofessional telephone/Internet/electronic health record referral service(s) provided by a treating/requesting physician or other qualified health care professional, 16-30 minutes</a:t>
            </a:r>
          </a:p>
        </p:txBody>
      </p:sp>
      <p:sp>
        <p:nvSpPr>
          <p:cNvPr id="9" name="Rectangle 8">
            <a:extLst>
              <a:ext uri="{FF2B5EF4-FFF2-40B4-BE49-F238E27FC236}">
                <a16:creationId xmlns:a16="http://schemas.microsoft.com/office/drawing/2014/main" id="{31DAFD4B-D8C2-4FC8-B19F-8ECCE63C7A6F}"/>
              </a:ext>
            </a:extLst>
          </p:cNvPr>
          <p:cNvSpPr/>
          <p:nvPr/>
        </p:nvSpPr>
        <p:spPr>
          <a:xfrm>
            <a:off x="4977509" y="875894"/>
            <a:ext cx="3912347" cy="2505751"/>
          </a:xfrm>
          <a:prstGeom prst="rect">
            <a:avLst/>
          </a:prstGeom>
        </p:spPr>
        <p:txBody>
          <a:bodyPr wrap="square">
            <a:spAutoFit/>
          </a:bodyPr>
          <a:lstStyle/>
          <a:p>
            <a:endParaRPr lang="en-US" sz="1350" dirty="0">
              <a:latin typeface="Bahnschrift" panose="020B0502040204020203" pitchFamily="34" charset="0"/>
            </a:endParaRPr>
          </a:p>
          <a:p>
            <a:endParaRPr lang="en-US" sz="1350" dirty="0">
              <a:latin typeface="Bahnschrift" panose="020B0502040204020203" pitchFamily="34" charset="0"/>
            </a:endParaRPr>
          </a:p>
          <a:p>
            <a:pPr marL="557213" lvl="1" indent="-214313" algn="just">
              <a:lnSpc>
                <a:spcPct val="107000"/>
              </a:lnSpc>
              <a:spcAft>
                <a:spcPts val="600"/>
              </a:spcAft>
              <a:buFont typeface="Arial" panose="020B0604020202020204" pitchFamily="34" charset="0"/>
              <a:buChar char="•"/>
            </a:pPr>
            <a:r>
              <a:rPr lang="en-US" sz="1350" dirty="0">
                <a:latin typeface="Bahnschrift" panose="020B0502040204020203" pitchFamily="34" charset="0"/>
              </a:rPr>
              <a:t>G0425 – initial, 30 min via telehealth</a:t>
            </a:r>
          </a:p>
          <a:p>
            <a:pPr marL="557213" lvl="1" indent="-214313" algn="just">
              <a:lnSpc>
                <a:spcPct val="107000"/>
              </a:lnSpc>
              <a:spcAft>
                <a:spcPts val="600"/>
              </a:spcAft>
              <a:buFont typeface="Arial" panose="020B0604020202020204" pitchFamily="34" charset="0"/>
              <a:buChar char="•"/>
            </a:pPr>
            <a:r>
              <a:rPr lang="en-US" sz="1350" dirty="0">
                <a:latin typeface="Bahnschrift" panose="020B0502040204020203" pitchFamily="34" charset="0"/>
              </a:rPr>
              <a:t>G0426 – initial, 50 min via telehealth</a:t>
            </a:r>
          </a:p>
          <a:p>
            <a:pPr marL="557213" lvl="1" indent="-214313" algn="just">
              <a:lnSpc>
                <a:spcPct val="107000"/>
              </a:lnSpc>
              <a:spcAft>
                <a:spcPts val="600"/>
              </a:spcAft>
              <a:buFont typeface="Arial" panose="020B0604020202020204" pitchFamily="34" charset="0"/>
              <a:buChar char="•"/>
            </a:pPr>
            <a:r>
              <a:rPr lang="en-US" sz="1350" dirty="0">
                <a:latin typeface="Bahnschrift" panose="020B0502040204020203" pitchFamily="34" charset="0"/>
              </a:rPr>
              <a:t>G0427 – initial, 70 min via telehealth</a:t>
            </a:r>
          </a:p>
          <a:p>
            <a:pPr marL="557213" lvl="1" indent="-214313" algn="just">
              <a:lnSpc>
                <a:spcPct val="107000"/>
              </a:lnSpc>
              <a:spcAft>
                <a:spcPts val="600"/>
              </a:spcAft>
              <a:buFont typeface="Arial" panose="020B0604020202020204" pitchFamily="34" charset="0"/>
              <a:buChar char="•"/>
            </a:pPr>
            <a:r>
              <a:rPr lang="en-US" sz="1350" dirty="0">
                <a:latin typeface="Bahnschrift" panose="020B0502040204020203" pitchFamily="34" charset="0"/>
              </a:rPr>
              <a:t>G0406 – follow up, 15 min via telehealth</a:t>
            </a:r>
          </a:p>
          <a:p>
            <a:pPr marL="557213" lvl="1" indent="-214313" algn="just">
              <a:lnSpc>
                <a:spcPct val="107000"/>
              </a:lnSpc>
              <a:spcAft>
                <a:spcPts val="600"/>
              </a:spcAft>
              <a:buFont typeface="Arial" panose="020B0604020202020204" pitchFamily="34" charset="0"/>
              <a:buChar char="•"/>
            </a:pPr>
            <a:r>
              <a:rPr lang="en-US" sz="1350" dirty="0">
                <a:latin typeface="Bahnschrift" panose="020B0502040204020203" pitchFamily="34" charset="0"/>
              </a:rPr>
              <a:t>G0407 – follow up, 25 min via telehealth</a:t>
            </a:r>
          </a:p>
          <a:p>
            <a:pPr marL="557213" lvl="1" indent="-214313" algn="just">
              <a:lnSpc>
                <a:spcPct val="107000"/>
              </a:lnSpc>
              <a:spcAft>
                <a:spcPts val="600"/>
              </a:spcAft>
              <a:buFont typeface="Arial" panose="020B0604020202020204" pitchFamily="34" charset="0"/>
              <a:buChar char="•"/>
            </a:pPr>
            <a:r>
              <a:rPr lang="en-US" sz="1350" dirty="0">
                <a:latin typeface="Bahnschrift" panose="020B0502040204020203" pitchFamily="34" charset="0"/>
              </a:rPr>
              <a:t>G0408 -  follow up, 35 min via telehealth</a:t>
            </a:r>
          </a:p>
          <a:p>
            <a:pPr marL="557213" lvl="1" indent="-214313" algn="just">
              <a:lnSpc>
                <a:spcPct val="107000"/>
              </a:lnSpc>
              <a:spcAft>
                <a:spcPts val="600"/>
              </a:spcAft>
              <a:buFont typeface="Arial" panose="020B0604020202020204" pitchFamily="34" charset="0"/>
              <a:buChar char="•"/>
            </a:pPr>
            <a:endParaRPr lang="en-US" sz="1350" dirty="0">
              <a:latin typeface="Bahnschrift" panose="020B0502040204020203" pitchFamily="34" charset="0"/>
            </a:endParaRPr>
          </a:p>
        </p:txBody>
      </p:sp>
      <p:sp>
        <p:nvSpPr>
          <p:cNvPr id="10" name="TextBox 9">
            <a:extLst>
              <a:ext uri="{FF2B5EF4-FFF2-40B4-BE49-F238E27FC236}">
                <a16:creationId xmlns:a16="http://schemas.microsoft.com/office/drawing/2014/main" id="{1C748CF2-2D3D-4FD7-8954-74F8352B507D}"/>
              </a:ext>
            </a:extLst>
          </p:cNvPr>
          <p:cNvSpPr txBox="1"/>
          <p:nvPr/>
        </p:nvSpPr>
        <p:spPr>
          <a:xfrm>
            <a:off x="339715" y="4676000"/>
            <a:ext cx="4186567" cy="300082"/>
          </a:xfrm>
          <a:prstGeom prst="rect">
            <a:avLst/>
          </a:prstGeom>
          <a:solidFill>
            <a:schemeClr val="accent1">
              <a:lumMod val="75000"/>
            </a:schemeClr>
          </a:solidFill>
          <a:ln>
            <a:solidFill>
              <a:schemeClr val="accent1"/>
            </a:solidFill>
          </a:ln>
        </p:spPr>
        <p:txBody>
          <a:bodyPr wrap="square" rtlCol="0">
            <a:spAutoFit/>
          </a:bodyPr>
          <a:lstStyle/>
          <a:p>
            <a:pPr algn="ctr"/>
            <a:r>
              <a:rPr lang="en-US" sz="1350" dirty="0">
                <a:solidFill>
                  <a:schemeClr val="bg1"/>
                </a:solidFill>
                <a:latin typeface="Bahnschrift" panose="020B0502040204020203" pitchFamily="34" charset="0"/>
              </a:rPr>
              <a:t>PCP / Other Referring Source</a:t>
            </a:r>
          </a:p>
        </p:txBody>
      </p:sp>
    </p:spTree>
    <p:extLst>
      <p:ext uri="{BB962C8B-B14F-4D97-AF65-F5344CB8AC3E}">
        <p14:creationId xmlns:p14="http://schemas.microsoft.com/office/powerpoint/2010/main" val="453666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F8209F-4F4C-4CD2-AE85-5EA6E2452CDA}"/>
              </a:ext>
            </a:extLst>
          </p:cNvPr>
          <p:cNvSpPr/>
          <p:nvPr/>
        </p:nvSpPr>
        <p:spPr>
          <a:xfrm>
            <a:off x="76200" y="0"/>
            <a:ext cx="7967246" cy="653192"/>
          </a:xfrm>
          <a:prstGeom prst="rect">
            <a:avLst/>
          </a:prstGeom>
        </p:spPr>
        <p:txBody>
          <a:bodyPr wrap="none">
            <a:spAutoFit/>
          </a:bodyPr>
          <a:lstStyle/>
          <a:p>
            <a:pPr algn="just">
              <a:lnSpc>
                <a:spcPct val="107000"/>
              </a:lnSpc>
              <a:spcAft>
                <a:spcPts val="600"/>
              </a:spcAft>
            </a:pPr>
            <a:r>
              <a:rPr lang="en-US" sz="36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rPr>
              <a:t>Remote Physiologic Monitoring (RPM)</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888DA03-5974-4EC3-8C8A-153CDF054709}"/>
              </a:ext>
            </a:extLst>
          </p:cNvPr>
          <p:cNvSpPr/>
          <p:nvPr/>
        </p:nvSpPr>
        <p:spPr>
          <a:xfrm>
            <a:off x="0" y="457200"/>
            <a:ext cx="8686800" cy="5657703"/>
          </a:xfrm>
          <a:prstGeom prst="rect">
            <a:avLst/>
          </a:prstGeom>
        </p:spPr>
        <p:txBody>
          <a:bodyPr wrap="square">
            <a:spAutoFit/>
          </a:bodyPr>
          <a:lstStyle/>
          <a:p>
            <a:endParaRPr lang="en-US" sz="1300" dirty="0">
              <a:latin typeface="Bahnschrift" panose="020B0502040204020203" pitchFamily="34" charset="0"/>
            </a:endParaRPr>
          </a:p>
          <a:p>
            <a:pPr marL="557213" lvl="1" indent="-214313" algn="just">
              <a:lnSpc>
                <a:spcPct val="107000"/>
              </a:lnSpc>
              <a:spcAft>
                <a:spcPts val="600"/>
              </a:spcAft>
              <a:buFont typeface="Arial" panose="020B0604020202020204" pitchFamily="34" charset="0"/>
              <a:buChar char="•"/>
            </a:pPr>
            <a:r>
              <a:rPr lang="en-US" sz="1300" dirty="0">
                <a:latin typeface="Bahnschrift" panose="020B0502040204020203" pitchFamily="34" charset="0"/>
                <a:cs typeface="Times New Roman" panose="02020603050405020304" pitchFamily="18" charset="0"/>
              </a:rPr>
              <a:t>99453: </a:t>
            </a:r>
            <a:r>
              <a:rPr lang="en-US" sz="1300" dirty="0">
                <a:latin typeface="Bahnschrift" panose="020B0502040204020203" pitchFamily="34" charset="0"/>
              </a:rPr>
              <a:t>Remote monitoring of physiologic parameter(s) (</a:t>
            </a:r>
            <a:r>
              <a:rPr lang="en-US" sz="1300" dirty="0" err="1">
                <a:latin typeface="Bahnschrift" panose="020B0502040204020203" pitchFamily="34" charset="0"/>
              </a:rPr>
              <a:t>eg</a:t>
            </a:r>
            <a:r>
              <a:rPr lang="en-US" sz="1300" dirty="0">
                <a:latin typeface="Bahnschrift" panose="020B0502040204020203" pitchFamily="34" charset="0"/>
              </a:rPr>
              <a:t>, weight, blood pressure, pulse oximetry, respiratory flow rate), initial; set-up and patient education on use of equipment</a:t>
            </a:r>
          </a:p>
          <a:p>
            <a:pPr marL="557213" lvl="1" indent="-214313" algn="just">
              <a:lnSpc>
                <a:spcPct val="107000"/>
              </a:lnSpc>
              <a:spcAft>
                <a:spcPts val="600"/>
              </a:spcAft>
              <a:buFont typeface="Arial" panose="020B0604020202020204" pitchFamily="34" charset="0"/>
              <a:buChar char="•"/>
            </a:pPr>
            <a:r>
              <a:rPr lang="en-US" sz="1300" dirty="0">
                <a:latin typeface="Bahnschrift" panose="020B0502040204020203" pitchFamily="34" charset="0"/>
              </a:rPr>
              <a:t>99454: Remote monitoring of physiologic parameter(s) (</a:t>
            </a:r>
            <a:r>
              <a:rPr lang="en-US" sz="1300" dirty="0" err="1">
                <a:latin typeface="Bahnschrift" panose="020B0502040204020203" pitchFamily="34" charset="0"/>
              </a:rPr>
              <a:t>eg</a:t>
            </a:r>
            <a:r>
              <a:rPr lang="en-US" sz="1300" dirty="0">
                <a:latin typeface="Bahnschrift" panose="020B0502040204020203" pitchFamily="34" charset="0"/>
              </a:rPr>
              <a:t>, weight, blood pressure, pulse oximetry, respiratory flow rate), initial; device(s) supply with daily recording(s) or programmed alert(s) transmission, each 30 days</a:t>
            </a:r>
          </a:p>
          <a:p>
            <a:pPr marL="557213" lvl="1" indent="-214313" algn="just">
              <a:lnSpc>
                <a:spcPct val="107000"/>
              </a:lnSpc>
              <a:spcAft>
                <a:spcPts val="600"/>
              </a:spcAft>
              <a:buFont typeface="Arial" panose="020B0604020202020204" pitchFamily="34" charset="0"/>
              <a:buChar char="•"/>
            </a:pPr>
            <a:r>
              <a:rPr lang="en-US" sz="1300" dirty="0">
                <a:latin typeface="Bahnschrift" panose="020B0502040204020203" pitchFamily="34" charset="0"/>
              </a:rPr>
              <a:t>99091: Collection and interpretation of physiologic data (</a:t>
            </a:r>
            <a:r>
              <a:rPr lang="en-US" sz="1300" dirty="0" err="1">
                <a:latin typeface="Bahnschrift" panose="020B0502040204020203" pitchFamily="34" charset="0"/>
              </a:rPr>
              <a:t>eg</a:t>
            </a:r>
            <a:r>
              <a:rPr lang="en-US" sz="1300" dirty="0">
                <a:latin typeface="Bahnschrift" panose="020B0502040204020203" pitchFamily="34" charset="0"/>
              </a:rPr>
              <a:t>, ECG, blood pressure, glucose monitoring) digitally stored and/or transmitted by the patient and/or caregiver to the physician or other qualified health care professional, qualified by education, training, licensure/regulation (when applicable) requiring a minimum of 30 minutes of time, each 30 days</a:t>
            </a:r>
          </a:p>
          <a:p>
            <a:pPr marL="557213" lvl="1" indent="-214313" algn="just">
              <a:lnSpc>
                <a:spcPct val="107000"/>
              </a:lnSpc>
              <a:spcAft>
                <a:spcPts val="600"/>
              </a:spcAft>
              <a:buFont typeface="Arial" panose="020B0604020202020204" pitchFamily="34" charset="0"/>
              <a:buChar char="•"/>
            </a:pPr>
            <a:r>
              <a:rPr lang="en-US" sz="1300" dirty="0">
                <a:latin typeface="Bahnschrift" panose="020B0502040204020203" pitchFamily="34" charset="0"/>
                <a:cs typeface="Times New Roman" panose="02020603050405020304" pitchFamily="18" charset="0"/>
              </a:rPr>
              <a:t>99473: </a:t>
            </a:r>
            <a:r>
              <a:rPr lang="en-US" sz="1300" dirty="0">
                <a:latin typeface="Bahnschrift" panose="020B0502040204020203" pitchFamily="34" charset="0"/>
              </a:rPr>
              <a:t>Self-measured blood pressure using a device validated for clinical accuracy; patient education/training and device calibration</a:t>
            </a:r>
          </a:p>
          <a:p>
            <a:pPr marL="557213" lvl="1" indent="-214313" algn="just">
              <a:lnSpc>
                <a:spcPct val="107000"/>
              </a:lnSpc>
              <a:spcAft>
                <a:spcPts val="600"/>
              </a:spcAft>
              <a:buFont typeface="Arial" panose="020B0604020202020204" pitchFamily="34" charset="0"/>
              <a:buChar char="•"/>
            </a:pPr>
            <a:r>
              <a:rPr lang="en-US" sz="1300" dirty="0">
                <a:latin typeface="Bahnschrift" panose="020B0502040204020203" pitchFamily="34" charset="0"/>
                <a:cs typeface="Times New Roman" panose="02020603050405020304" pitchFamily="18" charset="0"/>
              </a:rPr>
              <a:t>99474:  </a:t>
            </a:r>
            <a:r>
              <a:rPr lang="en-US" sz="1300" dirty="0">
                <a:latin typeface="Bahnschrift" panose="020B0502040204020203" pitchFamily="34" charset="0"/>
              </a:rPr>
              <a:t>Self-measured blood pressure using a device validated for clinical accuracy; separate self-measurements of two readings one minute apart, twice daily over a 30-day period (minimum of 12 readings), collection of data reported by the patient and/or caregiver to the physician or other qualified health care professional, with report of average systolic and diastolic pressures and subsequent communication of a treatment plan to the patient</a:t>
            </a:r>
          </a:p>
          <a:p>
            <a:pPr marL="557213" lvl="1" indent="-214313" algn="just">
              <a:lnSpc>
                <a:spcPct val="107000"/>
              </a:lnSpc>
              <a:spcAft>
                <a:spcPts val="600"/>
              </a:spcAft>
              <a:buFont typeface="Arial" panose="020B0604020202020204" pitchFamily="34" charset="0"/>
              <a:buChar char="•"/>
            </a:pPr>
            <a:r>
              <a:rPr lang="en-US" sz="1300" dirty="0">
                <a:latin typeface="Bahnschrift" panose="020B0502040204020203" pitchFamily="34" charset="0"/>
                <a:cs typeface="Times New Roman" panose="02020603050405020304" pitchFamily="18" charset="0"/>
              </a:rPr>
              <a:t>99457</a:t>
            </a:r>
            <a:r>
              <a:rPr lang="en-US" sz="1300" dirty="0">
                <a:latin typeface="Bahnschrift" panose="020B0502040204020203" pitchFamily="34" charset="0"/>
              </a:rPr>
              <a:t>: Remote physiologic monitoring treatment management services, clinical staff/physician/other qualified health care professional time in a calendar month requiring interactive communication with the patient/caregiver during the month; first 20 minutes</a:t>
            </a:r>
          </a:p>
          <a:p>
            <a:pPr marL="557213" lvl="1" indent="-214313" algn="just">
              <a:lnSpc>
                <a:spcPct val="107000"/>
              </a:lnSpc>
              <a:spcAft>
                <a:spcPts val="600"/>
              </a:spcAft>
              <a:buFont typeface="Arial" panose="020B0604020202020204" pitchFamily="34" charset="0"/>
              <a:buChar char="•"/>
            </a:pPr>
            <a:r>
              <a:rPr lang="en-US" sz="1300" dirty="0">
                <a:latin typeface="Bahnschrift" panose="020B0502040204020203" pitchFamily="34" charset="0"/>
              </a:rPr>
              <a:t>99458: Remote physiologic monitoring treatment management services, clinical staff/physician/other qualified health care professional time in a calendar month requiring interactive communication with the patient/caregiver during the month; each additional 20 minutes (List separately in addition to code for primary procedure)</a:t>
            </a:r>
          </a:p>
        </p:txBody>
      </p:sp>
    </p:spTree>
    <p:extLst>
      <p:ext uri="{BB962C8B-B14F-4D97-AF65-F5344CB8AC3E}">
        <p14:creationId xmlns:p14="http://schemas.microsoft.com/office/powerpoint/2010/main" val="232971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03322C-2855-4C57-9C39-513D7F52B4F4}"/>
              </a:ext>
            </a:extLst>
          </p:cNvPr>
          <p:cNvSpPr txBox="1">
            <a:spLocks/>
          </p:cNvSpPr>
          <p:nvPr/>
        </p:nvSpPr>
        <p:spPr>
          <a:xfrm>
            <a:off x="846229" y="2854643"/>
            <a:ext cx="6909435" cy="41148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baseline="0">
                <a:solidFill>
                  <a:schemeClr val="accent1"/>
                </a:solidFill>
                <a:latin typeface="+mj-lt"/>
                <a:ea typeface="+mj-ea"/>
                <a:cs typeface="+mj-cs"/>
              </a:defRPr>
            </a:lvl1pPr>
          </a:lstStyle>
          <a:p>
            <a:pPr algn="ctr"/>
            <a:r>
              <a:rPr lang="en-US" sz="60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Post COVID</a:t>
            </a:r>
          </a:p>
        </p:txBody>
      </p:sp>
    </p:spTree>
    <p:extLst>
      <p:ext uri="{BB962C8B-B14F-4D97-AF65-F5344CB8AC3E}">
        <p14:creationId xmlns:p14="http://schemas.microsoft.com/office/powerpoint/2010/main" val="2913873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20D7AA-CCAD-4CCE-A0D4-EA30A5DE4FAF}"/>
              </a:ext>
            </a:extLst>
          </p:cNvPr>
          <p:cNvSpPr/>
          <p:nvPr/>
        </p:nvSpPr>
        <p:spPr>
          <a:xfrm>
            <a:off x="685800" y="4267200"/>
            <a:ext cx="8108756" cy="2246769"/>
          </a:xfrm>
          <a:prstGeom prst="rect">
            <a:avLst/>
          </a:prstGeom>
        </p:spPr>
        <p:txBody>
          <a:bodyPr wrap="square">
            <a:spAutoFit/>
          </a:bodyPr>
          <a:lstStyle/>
          <a:p>
            <a:r>
              <a:rPr lang="en-US" sz="2800" dirty="0">
                <a:latin typeface="Bahnschrift" panose="020B0502040204020203" pitchFamily="34" charset="0"/>
              </a:rPr>
              <a:t>“I can’t imagine going back.  People recognize the value of this, so it seems like it would not be a good thing to force our beneficiaries to go back to in-person visits”.  Seema Verma, testifying before the Senate Finance Committee, 6/9/2020.</a:t>
            </a:r>
          </a:p>
        </p:txBody>
      </p:sp>
      <p:pic>
        <p:nvPicPr>
          <p:cNvPr id="6" name="Picture 5">
            <a:extLst>
              <a:ext uri="{FF2B5EF4-FFF2-40B4-BE49-F238E27FC236}">
                <a16:creationId xmlns:a16="http://schemas.microsoft.com/office/drawing/2014/main" id="{0EE3324C-2960-409B-9FFD-C5E2CBBA2BF7}"/>
              </a:ext>
            </a:extLst>
          </p:cNvPr>
          <p:cNvPicPr>
            <a:picLocks noChangeAspect="1"/>
          </p:cNvPicPr>
          <p:nvPr/>
        </p:nvPicPr>
        <p:blipFill>
          <a:blip r:embed="rId2"/>
          <a:stretch>
            <a:fillRect/>
          </a:stretch>
        </p:blipFill>
        <p:spPr>
          <a:xfrm>
            <a:off x="1554065" y="228600"/>
            <a:ext cx="6067425" cy="3629025"/>
          </a:xfrm>
          <a:prstGeom prst="rect">
            <a:avLst/>
          </a:prstGeom>
        </p:spPr>
      </p:pic>
    </p:spTree>
    <p:extLst>
      <p:ext uri="{BB962C8B-B14F-4D97-AF65-F5344CB8AC3E}">
        <p14:creationId xmlns:p14="http://schemas.microsoft.com/office/powerpoint/2010/main" val="137839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32A26A2-8D20-4994-A1C1-F2EBB476076D}"/>
              </a:ext>
            </a:extLst>
          </p:cNvPr>
          <p:cNvSpPr txBox="1">
            <a:spLocks/>
          </p:cNvSpPr>
          <p:nvPr/>
        </p:nvSpPr>
        <p:spPr>
          <a:xfrm>
            <a:off x="304800" y="457200"/>
            <a:ext cx="5886450" cy="411480"/>
          </a:xfrm>
          <a:prstGeom prst="rect">
            <a:avLst/>
          </a:prstGeom>
        </p:spPr>
        <p:txBody>
          <a:bodyPr vert="horz" lIns="68580" tIns="34290" rIns="68580" bIns="34290" rtlCol="0" anchor="b">
            <a:normAutofit fontScale="90000" lnSpcReduction="20000"/>
          </a:bodyPr>
          <a:lstStyle>
            <a:lvl1pPr algn="l" defTabSz="914400" rtl="0" eaLnBrk="1" latinLnBrk="0" hangingPunct="1">
              <a:lnSpc>
                <a:spcPct val="90000"/>
              </a:lnSpc>
              <a:spcBef>
                <a:spcPct val="0"/>
              </a:spcBef>
              <a:buNone/>
              <a:defRPr sz="4400" b="1" kern="1200" baseline="0">
                <a:solidFill>
                  <a:schemeClr val="tx1"/>
                </a:solidFill>
                <a:latin typeface="+mj-lt"/>
                <a:ea typeface="+mj-ea"/>
                <a:cs typeface="+mj-cs"/>
              </a:defRPr>
            </a:lvl1pPr>
          </a:lstStyle>
          <a:p>
            <a:r>
              <a:rPr lang="en-US" sz="3300" b="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About HCN</a:t>
            </a:r>
          </a:p>
        </p:txBody>
      </p:sp>
      <p:sp>
        <p:nvSpPr>
          <p:cNvPr id="5" name="Rectangle 4">
            <a:extLst>
              <a:ext uri="{FF2B5EF4-FFF2-40B4-BE49-F238E27FC236}">
                <a16:creationId xmlns:a16="http://schemas.microsoft.com/office/drawing/2014/main" id="{C1500685-F90A-4994-B315-380FF7A85122}"/>
              </a:ext>
            </a:extLst>
          </p:cNvPr>
          <p:cNvSpPr/>
          <p:nvPr/>
        </p:nvSpPr>
        <p:spPr>
          <a:xfrm>
            <a:off x="304800" y="982176"/>
            <a:ext cx="6091971" cy="4893647"/>
          </a:xfrm>
          <a:prstGeom prst="rect">
            <a:avLst/>
          </a:prstGeom>
        </p:spPr>
        <p:txBody>
          <a:bodyPr wrap="square">
            <a:spAutoFit/>
          </a:bodyPr>
          <a:lstStyle/>
          <a:p>
            <a:r>
              <a:rPr lang="en-US" sz="2400" dirty="0">
                <a:latin typeface="Bahnschrift" panose="020B0502040204020203" pitchFamily="34" charset="0"/>
              </a:rPr>
              <a:t>With over 25 years of experience in healthcare regulation and compliance, Healthcare Compliance Network (HCN) is a leading provider of education, training, auditing and compliance products and services. HCN facilitates a streamlined approach to achieving regulatory compliance for healthcare organizations of all sizes. With an emphasis on physician practices, HCN’s Hi-Tech Hi-Touch approach can be tailored to provide both on site services as well as web-based applications.</a:t>
            </a:r>
          </a:p>
        </p:txBody>
      </p:sp>
    </p:spTree>
    <p:extLst>
      <p:ext uri="{BB962C8B-B14F-4D97-AF65-F5344CB8AC3E}">
        <p14:creationId xmlns:p14="http://schemas.microsoft.com/office/powerpoint/2010/main" val="18328323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007197-3214-47FA-BD8A-A769215AAB76}"/>
              </a:ext>
            </a:extLst>
          </p:cNvPr>
          <p:cNvSpPr>
            <a:spLocks noGrp="1"/>
          </p:cNvSpPr>
          <p:nvPr>
            <p:ph type="title"/>
          </p:nvPr>
        </p:nvSpPr>
        <p:spPr>
          <a:xfrm>
            <a:off x="-30480" y="228600"/>
            <a:ext cx="7018219" cy="411480"/>
          </a:xfrm>
        </p:spPr>
        <p:txBody>
          <a:bodyPr>
            <a:normAutofit fontScale="90000"/>
          </a:bodyPr>
          <a:lstStyle/>
          <a:p>
            <a:r>
              <a:rPr lang="en-US"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Post-COVID Telemedicine</a:t>
            </a:r>
          </a:p>
        </p:txBody>
      </p:sp>
      <p:sp>
        <p:nvSpPr>
          <p:cNvPr id="5" name="Content Placeholder 2">
            <a:extLst>
              <a:ext uri="{FF2B5EF4-FFF2-40B4-BE49-F238E27FC236}">
                <a16:creationId xmlns:a16="http://schemas.microsoft.com/office/drawing/2014/main" id="{4D486D71-76C8-4D2C-8176-A8CF1D751821}"/>
              </a:ext>
            </a:extLst>
          </p:cNvPr>
          <p:cNvSpPr>
            <a:spLocks noGrp="1"/>
          </p:cNvSpPr>
          <p:nvPr>
            <p:ph idx="1"/>
          </p:nvPr>
        </p:nvSpPr>
        <p:spPr>
          <a:xfrm>
            <a:off x="990600" y="914400"/>
            <a:ext cx="7772400" cy="3154918"/>
          </a:xfrm>
        </p:spPr>
        <p:txBody>
          <a:bodyPr>
            <a:noAutofit/>
          </a:bodyPr>
          <a:lstStyle/>
          <a:p>
            <a:r>
              <a:rPr lang="en-US" sz="2800" dirty="0">
                <a:latin typeface="Bahnschrift" panose="020B0502040204020203" pitchFamily="34" charset="0"/>
              </a:rPr>
              <a:t>Likely to remain:</a:t>
            </a:r>
          </a:p>
          <a:p>
            <a:pPr lvl="1"/>
            <a:r>
              <a:rPr lang="en-US" dirty="0">
                <a:latin typeface="Bahnschrift" panose="020B0502040204020203" pitchFamily="34" charset="0"/>
              </a:rPr>
              <a:t>Rural telemedicine</a:t>
            </a:r>
          </a:p>
          <a:p>
            <a:pPr lvl="1"/>
            <a:r>
              <a:rPr lang="en-US" dirty="0">
                <a:latin typeface="Bahnschrift" panose="020B0502040204020203" pitchFamily="34" charset="0"/>
              </a:rPr>
              <a:t>Virtual check in</a:t>
            </a:r>
          </a:p>
          <a:p>
            <a:pPr lvl="1"/>
            <a:r>
              <a:rPr lang="en-US" dirty="0">
                <a:latin typeface="Bahnschrift" panose="020B0502040204020203" pitchFamily="34" charset="0"/>
              </a:rPr>
              <a:t>Store &amp; forward</a:t>
            </a:r>
          </a:p>
          <a:p>
            <a:pPr lvl="1"/>
            <a:r>
              <a:rPr lang="en-US" dirty="0">
                <a:latin typeface="Bahnschrift" panose="020B0502040204020203" pitchFamily="34" charset="0"/>
              </a:rPr>
              <a:t>E-visits</a:t>
            </a:r>
          </a:p>
          <a:p>
            <a:pPr lvl="1"/>
            <a:r>
              <a:rPr lang="en-US" dirty="0">
                <a:latin typeface="Bahnschrift" panose="020B0502040204020203" pitchFamily="34" charset="0"/>
              </a:rPr>
              <a:t>Virtual consults</a:t>
            </a:r>
          </a:p>
          <a:p>
            <a:endParaRPr lang="en-US" sz="2800" dirty="0">
              <a:latin typeface="Bahnschrift" panose="020B0502040204020203" pitchFamily="34" charset="0"/>
            </a:endParaRPr>
          </a:p>
          <a:p>
            <a:r>
              <a:rPr lang="en-US" sz="2800" dirty="0">
                <a:latin typeface="Bahnschrift" panose="020B0502040204020203" pitchFamily="34" charset="0"/>
              </a:rPr>
              <a:t>Likely to remain with modifications:</a:t>
            </a:r>
          </a:p>
          <a:p>
            <a:pPr lvl="1"/>
            <a:r>
              <a:rPr lang="en-US" dirty="0">
                <a:latin typeface="Bahnschrift" panose="020B0502040204020203" pitchFamily="34" charset="0"/>
              </a:rPr>
              <a:t>E/M and other CPT codes by audio/video</a:t>
            </a:r>
          </a:p>
          <a:p>
            <a:pPr lvl="1"/>
            <a:r>
              <a:rPr lang="en-US" dirty="0">
                <a:latin typeface="Bahnschrift" panose="020B0502040204020203" pitchFamily="34" charset="0"/>
              </a:rPr>
              <a:t>Phone calls</a:t>
            </a:r>
          </a:p>
          <a:p>
            <a:pPr lvl="1"/>
            <a:endParaRPr lang="en-US" dirty="0">
              <a:latin typeface="Bahnschrift" panose="020B0502040204020203" pitchFamily="34" charset="0"/>
            </a:endParaRPr>
          </a:p>
          <a:p>
            <a:pPr lvl="1"/>
            <a:endParaRPr lang="en-US" dirty="0">
              <a:latin typeface="Bahnschrift" panose="020B0502040204020203" pitchFamily="34" charset="0"/>
            </a:endParaRPr>
          </a:p>
          <a:p>
            <a:pPr lvl="2"/>
            <a:endParaRPr lang="en-US" sz="2800" dirty="0"/>
          </a:p>
          <a:p>
            <a:endParaRPr lang="en-US" sz="2800" dirty="0"/>
          </a:p>
          <a:p>
            <a:endParaRPr lang="en-US" sz="2800" dirty="0"/>
          </a:p>
        </p:txBody>
      </p:sp>
      <p:sp>
        <p:nvSpPr>
          <p:cNvPr id="6" name="Content Placeholder 2">
            <a:extLst>
              <a:ext uri="{FF2B5EF4-FFF2-40B4-BE49-F238E27FC236}">
                <a16:creationId xmlns:a16="http://schemas.microsoft.com/office/drawing/2014/main" id="{1744058D-318A-4299-BDFC-912544764A54}"/>
              </a:ext>
            </a:extLst>
          </p:cNvPr>
          <p:cNvSpPr txBox="1">
            <a:spLocks/>
          </p:cNvSpPr>
          <p:nvPr/>
        </p:nvSpPr>
        <p:spPr>
          <a:xfrm>
            <a:off x="4724400" y="1371600"/>
            <a:ext cx="3276599" cy="31549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panose="000B0500000000000000"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panose="000B0500000000000000"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panose="000B0500000000000000"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00B0500000000000000"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panose="000B0500000000000000"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dirty="0">
              <a:latin typeface="Bahnschrift" panose="020B0502040204020203" pitchFamily="34" charset="0"/>
            </a:endParaRPr>
          </a:p>
          <a:p>
            <a:pPr lvl="1"/>
            <a:endParaRPr lang="en-US" sz="1800" dirty="0">
              <a:latin typeface="Bahnschrift" panose="020B0502040204020203" pitchFamily="34" charset="0"/>
            </a:endParaRPr>
          </a:p>
          <a:p>
            <a:pPr lvl="1"/>
            <a:endParaRPr lang="en-US" sz="1800" dirty="0">
              <a:latin typeface="Bahnschrift" panose="020B0502040204020203" pitchFamily="34" charset="0"/>
            </a:endParaRPr>
          </a:p>
          <a:p>
            <a:pPr lvl="2"/>
            <a:endParaRPr lang="en-US" sz="1800" dirty="0"/>
          </a:p>
          <a:p>
            <a:endParaRPr lang="en-US" sz="1800" dirty="0"/>
          </a:p>
          <a:p>
            <a:endParaRPr lang="en-US" sz="1800" dirty="0"/>
          </a:p>
        </p:txBody>
      </p:sp>
    </p:spTree>
    <p:extLst>
      <p:ext uri="{BB962C8B-B14F-4D97-AF65-F5344CB8AC3E}">
        <p14:creationId xmlns:p14="http://schemas.microsoft.com/office/powerpoint/2010/main" val="1696227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6F2835-4E9E-492B-8775-F57BFE7F4120}"/>
              </a:ext>
            </a:extLst>
          </p:cNvPr>
          <p:cNvSpPr txBox="1">
            <a:spLocks/>
          </p:cNvSpPr>
          <p:nvPr/>
        </p:nvSpPr>
        <p:spPr>
          <a:xfrm>
            <a:off x="304800" y="304800"/>
            <a:ext cx="7018219" cy="411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Helvetica" panose="000B0500000000000000" pitchFamily="2" charset="0"/>
                <a:ea typeface="+mj-ea"/>
                <a:cs typeface="+mj-cs"/>
              </a:defRPr>
            </a:lvl1pPr>
          </a:lstStyle>
          <a:p>
            <a:pPr algn="l"/>
            <a:r>
              <a:rPr lang="en-US" sz="36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Post-COVID Telemedicine</a:t>
            </a:r>
          </a:p>
        </p:txBody>
      </p:sp>
      <p:sp>
        <p:nvSpPr>
          <p:cNvPr id="5" name="Content Placeholder 2">
            <a:extLst>
              <a:ext uri="{FF2B5EF4-FFF2-40B4-BE49-F238E27FC236}">
                <a16:creationId xmlns:a16="http://schemas.microsoft.com/office/drawing/2014/main" id="{E6E7B135-0054-4331-B40F-86EB706CA1EC}"/>
              </a:ext>
            </a:extLst>
          </p:cNvPr>
          <p:cNvSpPr>
            <a:spLocks noGrp="1"/>
          </p:cNvSpPr>
          <p:nvPr>
            <p:ph idx="1"/>
          </p:nvPr>
        </p:nvSpPr>
        <p:spPr>
          <a:xfrm>
            <a:off x="762000" y="1371600"/>
            <a:ext cx="8001000" cy="3154918"/>
          </a:xfrm>
        </p:spPr>
        <p:txBody>
          <a:bodyPr>
            <a:noAutofit/>
          </a:bodyPr>
          <a:lstStyle/>
          <a:p>
            <a:r>
              <a:rPr lang="en-US" sz="2800" dirty="0">
                <a:latin typeface="Bahnschrift" panose="020B0502040204020203" pitchFamily="34" charset="0"/>
              </a:rPr>
              <a:t>Considerations:</a:t>
            </a:r>
          </a:p>
          <a:p>
            <a:pPr lvl="1"/>
            <a:r>
              <a:rPr lang="en-US" dirty="0">
                <a:latin typeface="Bahnschrift" panose="020B0502040204020203" pitchFamily="34" charset="0"/>
              </a:rPr>
              <a:t>What if individual states continue their own PHE after the federal PHE expires?</a:t>
            </a:r>
          </a:p>
          <a:p>
            <a:pPr lvl="1"/>
            <a:r>
              <a:rPr lang="en-US" dirty="0">
                <a:latin typeface="Bahnschrift" panose="020B0502040204020203" pitchFamily="34" charset="0"/>
              </a:rPr>
              <a:t>New medical policies: standard of care, frequency limitations, place of service</a:t>
            </a:r>
          </a:p>
          <a:p>
            <a:pPr lvl="1"/>
            <a:r>
              <a:rPr lang="en-US" dirty="0">
                <a:latin typeface="Bahnschrift" panose="020B0502040204020203" pitchFamily="34" charset="0"/>
              </a:rPr>
              <a:t>Impacts on risk adjustment, value-based care</a:t>
            </a:r>
          </a:p>
          <a:p>
            <a:pPr lvl="1"/>
            <a:r>
              <a:rPr lang="en-US" dirty="0">
                <a:latin typeface="Bahnschrift" panose="020B0502040204020203" pitchFamily="34" charset="0"/>
              </a:rPr>
              <a:t>Other payers</a:t>
            </a:r>
          </a:p>
          <a:p>
            <a:pPr lvl="1"/>
            <a:endParaRPr lang="en-US" dirty="0">
              <a:latin typeface="Bahnschrift" panose="020B0502040204020203" pitchFamily="34" charset="0"/>
            </a:endParaRPr>
          </a:p>
          <a:p>
            <a:pPr lvl="1"/>
            <a:endParaRPr lang="en-US" dirty="0">
              <a:latin typeface="Bahnschrift" panose="020B0502040204020203" pitchFamily="34" charset="0"/>
            </a:endParaRPr>
          </a:p>
          <a:p>
            <a:pPr lvl="1"/>
            <a:endParaRPr lang="en-US" dirty="0">
              <a:latin typeface="Bahnschrift" panose="020B0502040204020203" pitchFamily="34" charset="0"/>
            </a:endParaRPr>
          </a:p>
          <a:p>
            <a:pPr lvl="2"/>
            <a:endParaRPr lang="en-US" sz="2800" dirty="0"/>
          </a:p>
          <a:p>
            <a:endParaRPr lang="en-US" sz="2800" dirty="0"/>
          </a:p>
          <a:p>
            <a:endParaRPr lang="en-US" sz="2800" dirty="0"/>
          </a:p>
        </p:txBody>
      </p:sp>
    </p:spTree>
    <p:extLst>
      <p:ext uri="{BB962C8B-B14F-4D97-AF65-F5344CB8AC3E}">
        <p14:creationId xmlns:p14="http://schemas.microsoft.com/office/powerpoint/2010/main" val="1116171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41127" y="4429921"/>
            <a:ext cx="3197543" cy="965658"/>
          </a:xfrm>
        </p:spPr>
        <p:txBody>
          <a:bodyPr>
            <a:normAutofit/>
          </a:bodyPr>
          <a:lstStyle/>
          <a:p>
            <a:r>
              <a:rPr lang="en-US" sz="3600" dirty="0">
                <a:latin typeface="Arial Narrow" panose="020B0606020202030204" pitchFamily="34" charset="0"/>
              </a:rPr>
              <a:t>THANK YOU!</a:t>
            </a:r>
          </a:p>
        </p:txBody>
      </p:sp>
      <p:sp>
        <p:nvSpPr>
          <p:cNvPr id="5" name="Title 4"/>
          <p:cNvSpPr>
            <a:spLocks noGrp="1"/>
          </p:cNvSpPr>
          <p:nvPr>
            <p:ph type="ctrTitle"/>
          </p:nvPr>
        </p:nvSpPr>
        <p:spPr>
          <a:xfrm>
            <a:off x="2514600" y="3261584"/>
            <a:ext cx="4388654" cy="3002249"/>
          </a:xfrm>
        </p:spPr>
        <p:txBody>
          <a:bodyPr>
            <a:normAutofit fontScale="90000"/>
          </a:bodyPr>
          <a:lstStyle/>
          <a:p>
            <a:r>
              <a:rPr lang="en-US" sz="2400" dirty="0">
                <a:solidFill>
                  <a:srgbClr val="0066FF"/>
                </a:solidFill>
                <a:latin typeface="Arial Narrow" panose="020B0606020202030204" pitchFamily="34" charset="0"/>
                <a:hlinkClick r:id="rId2"/>
              </a:rPr>
              <a:t>jtudor@hcompliance.com</a:t>
            </a:r>
            <a:br>
              <a:rPr lang="en-US" sz="2400" dirty="0">
                <a:solidFill>
                  <a:srgbClr val="0066FF"/>
                </a:solidFill>
                <a:latin typeface="Arial Narrow" panose="020B0606020202030204" pitchFamily="34" charset="0"/>
              </a:rPr>
            </a:br>
            <a:r>
              <a:rPr lang="en-US" sz="2400" dirty="0">
                <a:solidFill>
                  <a:schemeClr val="accent2">
                    <a:lumMod val="75000"/>
                  </a:schemeClr>
                </a:solidFill>
                <a:latin typeface="Arial Narrow" panose="020B0606020202030204" pitchFamily="34" charset="0"/>
              </a:rPr>
              <a:t>James M. Tudor, CPC, PCA</a:t>
            </a:r>
            <a:br>
              <a:rPr lang="en-US" sz="2400" dirty="0">
                <a:solidFill>
                  <a:schemeClr val="accent2">
                    <a:lumMod val="75000"/>
                  </a:schemeClr>
                </a:solidFill>
                <a:latin typeface="Arial Narrow" panose="020B0606020202030204" pitchFamily="34" charset="0"/>
              </a:rPr>
            </a:br>
            <a:r>
              <a:rPr lang="en-US" sz="2400" dirty="0">
                <a:solidFill>
                  <a:schemeClr val="accent2">
                    <a:lumMod val="75000"/>
                  </a:schemeClr>
                </a:solidFill>
                <a:latin typeface="Arial Narrow" panose="020B0606020202030204" pitchFamily="34" charset="0"/>
              </a:rPr>
              <a:t>Director Billing Compliance</a:t>
            </a:r>
            <a:br>
              <a:rPr lang="en-US" sz="2400" dirty="0">
                <a:solidFill>
                  <a:schemeClr val="accent2">
                    <a:lumMod val="75000"/>
                  </a:schemeClr>
                </a:solidFill>
                <a:latin typeface="Arial Narrow" panose="020B0606020202030204" pitchFamily="34" charset="0"/>
              </a:rPr>
            </a:br>
            <a:r>
              <a:rPr lang="en-US" sz="2400" dirty="0">
                <a:solidFill>
                  <a:schemeClr val="accent2">
                    <a:lumMod val="75000"/>
                  </a:schemeClr>
                </a:solidFill>
                <a:latin typeface="Arial Narrow" panose="020B0606020202030204" pitchFamily="34" charset="0"/>
              </a:rPr>
              <a:t>HealthCare Compliance Network (HCN)</a:t>
            </a:r>
            <a:br>
              <a:rPr lang="en-US" sz="2400" dirty="0">
                <a:solidFill>
                  <a:schemeClr val="accent2">
                    <a:lumMod val="75000"/>
                  </a:schemeClr>
                </a:solidFill>
                <a:latin typeface="Arial Narrow" panose="020B0606020202030204" pitchFamily="34" charset="0"/>
              </a:rPr>
            </a:br>
            <a:r>
              <a:rPr lang="en-US" sz="2700" dirty="0"/>
              <a:t>978-763-8119 </a:t>
            </a:r>
            <a:r>
              <a:rPr lang="en-US" sz="2700" dirty="0" err="1"/>
              <a:t>ext</a:t>
            </a:r>
            <a:r>
              <a:rPr lang="en-US" sz="2700" dirty="0"/>
              <a:t> 805</a:t>
            </a:r>
            <a:br>
              <a:rPr lang="en-US" dirty="0"/>
            </a:br>
            <a:br>
              <a:rPr lang="en-US" sz="2400" dirty="0">
                <a:solidFill>
                  <a:schemeClr val="accent2">
                    <a:lumMod val="75000"/>
                  </a:schemeClr>
                </a:solidFill>
                <a:latin typeface="Arial Narrow" panose="020B0606020202030204" pitchFamily="34" charset="0"/>
              </a:rPr>
            </a:br>
            <a:br>
              <a:rPr lang="en-US" sz="2400" dirty="0">
                <a:latin typeface="Arial Narrow" panose="020B0606020202030204" pitchFamily="34" charset="0"/>
              </a:rPr>
            </a:br>
            <a:br>
              <a:rPr lang="en-US" sz="2400" dirty="0">
                <a:latin typeface="Arial Narrow" panose="020B0606020202030204" pitchFamily="34" charset="0"/>
              </a:rPr>
            </a:br>
            <a:br>
              <a:rPr lang="en-US" sz="2400" dirty="0">
                <a:latin typeface="Arial Narrow" panose="020B0606020202030204" pitchFamily="34" charset="0"/>
              </a:rPr>
            </a:br>
            <a:br>
              <a:rPr lang="en-US" sz="2400" dirty="0">
                <a:latin typeface="Arial Narrow" panose="020B0606020202030204" pitchFamily="34" charset="0"/>
              </a:rPr>
            </a:br>
            <a:br>
              <a:rPr lang="en-US" sz="2400" dirty="0">
                <a:latin typeface="Arial Narrow" panose="020B0606020202030204" pitchFamily="34" charset="0"/>
              </a:rPr>
            </a:br>
            <a:endParaRPr lang="en-US" sz="2400" dirty="0">
              <a:latin typeface="Arial Narrow" panose="020B0606020202030204" pitchFamily="34" charset="0"/>
            </a:endParaRPr>
          </a:p>
        </p:txBody>
      </p:sp>
      <p:sp>
        <p:nvSpPr>
          <p:cNvPr id="2" name="TextBox 1"/>
          <p:cNvSpPr txBox="1"/>
          <p:nvPr/>
        </p:nvSpPr>
        <p:spPr>
          <a:xfrm>
            <a:off x="438912" y="1186434"/>
            <a:ext cx="5417820" cy="715581"/>
          </a:xfrm>
          <a:prstGeom prst="rect">
            <a:avLst/>
          </a:prstGeom>
          <a:noFill/>
        </p:spPr>
        <p:txBody>
          <a:bodyPr wrap="square" rtlCol="0">
            <a:spAutoFit/>
          </a:bodyPr>
          <a:lstStyle/>
          <a:p>
            <a:r>
              <a:rPr lang="en-US" sz="4050" b="1" dirty="0"/>
              <a:t>			</a:t>
            </a:r>
            <a:endParaRPr lang="en-US" sz="4050" b="1" dirty="0">
              <a:solidFill>
                <a:srgbClr val="C00000"/>
              </a:solidFill>
            </a:endParaRPr>
          </a:p>
        </p:txBody>
      </p:sp>
      <p:sp>
        <p:nvSpPr>
          <p:cNvPr id="4" name="TextBox 3"/>
          <p:cNvSpPr txBox="1"/>
          <p:nvPr/>
        </p:nvSpPr>
        <p:spPr>
          <a:xfrm>
            <a:off x="3998198" y="4612668"/>
            <a:ext cx="184731" cy="300082"/>
          </a:xfrm>
          <a:prstGeom prst="rect">
            <a:avLst/>
          </a:prstGeom>
          <a:noFill/>
        </p:spPr>
        <p:txBody>
          <a:bodyPr wrap="none" rtlCol="0">
            <a:spAutoFit/>
          </a:bodyPr>
          <a:lstStyle/>
          <a:p>
            <a:endParaRPr lang="en-US" sz="1350" dirty="0"/>
          </a:p>
        </p:txBody>
      </p:sp>
      <p:pic>
        <p:nvPicPr>
          <p:cNvPr id="7" name="Picture 6"/>
          <p:cNvPicPr>
            <a:picLocks noChangeAspect="1"/>
          </p:cNvPicPr>
          <p:nvPr/>
        </p:nvPicPr>
        <p:blipFill>
          <a:blip r:embed="rId3"/>
          <a:stretch>
            <a:fillRect/>
          </a:stretch>
        </p:blipFill>
        <p:spPr>
          <a:xfrm>
            <a:off x="228600" y="533400"/>
            <a:ext cx="1594697" cy="1864331"/>
          </a:xfrm>
          <a:prstGeom prst="rect">
            <a:avLst/>
          </a:prstGeom>
        </p:spPr>
      </p:pic>
    </p:spTree>
    <p:extLst>
      <p:ext uri="{BB962C8B-B14F-4D97-AF65-F5344CB8AC3E}">
        <p14:creationId xmlns:p14="http://schemas.microsoft.com/office/powerpoint/2010/main" val="70797864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E8386B-F3CF-4816-8089-6D8E65337892}"/>
              </a:ext>
            </a:extLst>
          </p:cNvPr>
          <p:cNvSpPr>
            <a:spLocks noGrp="1"/>
          </p:cNvSpPr>
          <p:nvPr>
            <p:ph type="title"/>
          </p:nvPr>
        </p:nvSpPr>
        <p:spPr>
          <a:xfrm>
            <a:off x="306506" y="304800"/>
            <a:ext cx="5886450" cy="411480"/>
          </a:xfrm>
        </p:spPr>
        <p:txBody>
          <a:bodyPr>
            <a:noAutofit/>
          </a:bodyPr>
          <a:lstStyle/>
          <a:p>
            <a:pPr algn="l"/>
            <a:r>
              <a:rPr lang="en-US" sz="36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Presenter</a:t>
            </a:r>
          </a:p>
        </p:txBody>
      </p:sp>
      <p:pic>
        <p:nvPicPr>
          <p:cNvPr id="5" name="Picture 4">
            <a:extLst>
              <a:ext uri="{FF2B5EF4-FFF2-40B4-BE49-F238E27FC236}">
                <a16:creationId xmlns:a16="http://schemas.microsoft.com/office/drawing/2014/main" id="{B5B4BE01-BBCA-49E1-B355-61CC89093B4A}"/>
              </a:ext>
            </a:extLst>
          </p:cNvPr>
          <p:cNvPicPr>
            <a:picLocks noChangeAspect="1"/>
          </p:cNvPicPr>
          <p:nvPr/>
        </p:nvPicPr>
        <p:blipFill rotWithShape="1">
          <a:blip r:embed="rId3">
            <a:extLst>
              <a:ext uri="{28A0092B-C50C-407E-A947-70E740481C1C}">
                <a14:useLocalDpi xmlns:a14="http://schemas.microsoft.com/office/drawing/2010/main" val="0"/>
              </a:ext>
            </a:extLst>
          </a:blip>
          <a:srcRect b="28216"/>
          <a:stretch/>
        </p:blipFill>
        <p:spPr>
          <a:xfrm>
            <a:off x="6324599" y="2322420"/>
            <a:ext cx="1905001" cy="2554380"/>
          </a:xfrm>
          <a:prstGeom prst="rect">
            <a:avLst/>
          </a:prstGeom>
        </p:spPr>
      </p:pic>
      <p:sp>
        <p:nvSpPr>
          <p:cNvPr id="6" name="Rectangle 5">
            <a:extLst>
              <a:ext uri="{FF2B5EF4-FFF2-40B4-BE49-F238E27FC236}">
                <a16:creationId xmlns:a16="http://schemas.microsoft.com/office/drawing/2014/main" id="{D575938E-9F6D-43F5-ABA7-F1C84664459E}"/>
              </a:ext>
            </a:extLst>
          </p:cNvPr>
          <p:cNvSpPr/>
          <p:nvPr/>
        </p:nvSpPr>
        <p:spPr>
          <a:xfrm>
            <a:off x="993788" y="2546802"/>
            <a:ext cx="4914900" cy="2400657"/>
          </a:xfrm>
          <a:prstGeom prst="rect">
            <a:avLst/>
          </a:prstGeom>
        </p:spPr>
        <p:txBody>
          <a:bodyPr wrap="square">
            <a:spAutoFit/>
          </a:bodyPr>
          <a:lstStyle/>
          <a:p>
            <a:pPr algn="just"/>
            <a:r>
              <a:rPr lang="en-US" sz="1500" dirty="0">
                <a:latin typeface="Bahnschrift" panose="020B0502040204020203" pitchFamily="34" charset="0"/>
                <a:cs typeface="Arial" panose="020B0604020202020204" pitchFamily="34" charset="0"/>
              </a:rPr>
              <a:t>Jim has over 30 years of experience in the industry and has designed and administered billing compliance audit programs for physician provider organizations, hospitals, and medical offices.  He has extensive experience within virtually all specialties, and has served as a coder, auditor, educator, manager, and director.  Jim also plays a key role in our payer validation audit initiatives, assisting clients with appeals and providing expert feedback to legal counsel.  </a:t>
            </a:r>
            <a:endParaRPr lang="en-US" sz="1500" b="1" dirty="0">
              <a:latin typeface="Bahnschrift" panose="020B0502040204020203" pitchFamily="34" charset="0"/>
              <a:cs typeface="Arial" panose="020B0604020202020204" pitchFamily="34" charset="0"/>
            </a:endParaRPr>
          </a:p>
          <a:p>
            <a:pPr algn="just"/>
            <a:endParaRPr lang="en-US" sz="1500" dirty="0">
              <a:latin typeface="Bahnschrift" panose="020B0502040204020203" pitchFamily="34" charset="0"/>
              <a:cs typeface="Arial" panose="020B0604020202020204" pitchFamily="34" charset="0"/>
            </a:endParaRPr>
          </a:p>
        </p:txBody>
      </p:sp>
      <p:sp>
        <p:nvSpPr>
          <p:cNvPr id="7" name="Rectangle 6">
            <a:extLst>
              <a:ext uri="{FF2B5EF4-FFF2-40B4-BE49-F238E27FC236}">
                <a16:creationId xmlns:a16="http://schemas.microsoft.com/office/drawing/2014/main" id="{300A5CDA-8C3C-4BC4-A532-FC69C9E432EA}"/>
              </a:ext>
            </a:extLst>
          </p:cNvPr>
          <p:cNvSpPr/>
          <p:nvPr/>
        </p:nvSpPr>
        <p:spPr>
          <a:xfrm>
            <a:off x="993788" y="1986100"/>
            <a:ext cx="4751242" cy="553998"/>
          </a:xfrm>
          <a:prstGeom prst="rect">
            <a:avLst/>
          </a:prstGeom>
        </p:spPr>
        <p:txBody>
          <a:bodyPr wrap="square">
            <a:spAutoFit/>
          </a:bodyPr>
          <a:lstStyle/>
          <a:p>
            <a:pPr>
              <a:buClr>
                <a:srgbClr val="1F497D"/>
              </a:buClr>
            </a:pPr>
            <a:r>
              <a:rPr lang="en-US" sz="1500" b="1" cap="all" dirty="0">
                <a:solidFill>
                  <a:srgbClr val="37424A"/>
                </a:solidFill>
                <a:latin typeface="Bahnschrift" panose="020B0502040204020203" pitchFamily="34" charset="0"/>
                <a:cs typeface="Arial" panose="020B0604020202020204" pitchFamily="34" charset="0"/>
              </a:rPr>
              <a:t>Jim Tudor, CPC, PCA</a:t>
            </a:r>
          </a:p>
          <a:p>
            <a:pPr>
              <a:buClr>
                <a:srgbClr val="1F497D"/>
              </a:buClr>
            </a:pPr>
            <a:r>
              <a:rPr lang="en-US" sz="1500" b="1" cap="all" dirty="0">
                <a:solidFill>
                  <a:srgbClr val="37424A"/>
                </a:solidFill>
                <a:latin typeface="Bahnschrift" panose="020B0502040204020203" pitchFamily="34" charset="0"/>
                <a:cs typeface="Arial" panose="020B0604020202020204" pitchFamily="34" charset="0"/>
              </a:rPr>
              <a:t>Director, coding and billing compliance</a:t>
            </a:r>
          </a:p>
        </p:txBody>
      </p:sp>
    </p:spTree>
    <p:extLst>
      <p:ext uri="{BB962C8B-B14F-4D97-AF65-F5344CB8AC3E}">
        <p14:creationId xmlns:p14="http://schemas.microsoft.com/office/powerpoint/2010/main" val="317041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38FA3D-5D0D-4BE7-9C58-E79EE87E1400}"/>
              </a:ext>
            </a:extLst>
          </p:cNvPr>
          <p:cNvSpPr>
            <a:spLocks noGrp="1"/>
          </p:cNvSpPr>
          <p:nvPr>
            <p:ph type="title"/>
          </p:nvPr>
        </p:nvSpPr>
        <p:spPr>
          <a:xfrm>
            <a:off x="457200" y="533400"/>
            <a:ext cx="5886450" cy="411480"/>
          </a:xfrm>
        </p:spPr>
        <p:txBody>
          <a:bodyPr>
            <a:normAutofit fontScale="90000"/>
          </a:bodyPr>
          <a:lstStyle/>
          <a:p>
            <a:pPr algn="l"/>
            <a:r>
              <a:rPr lang="en-US"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Disclaimer</a:t>
            </a:r>
          </a:p>
        </p:txBody>
      </p:sp>
      <p:sp>
        <p:nvSpPr>
          <p:cNvPr id="5" name="Rectangle 4">
            <a:extLst>
              <a:ext uri="{FF2B5EF4-FFF2-40B4-BE49-F238E27FC236}">
                <a16:creationId xmlns:a16="http://schemas.microsoft.com/office/drawing/2014/main" id="{66CA68DA-FD4E-42DF-BD72-310747278179}"/>
              </a:ext>
            </a:extLst>
          </p:cNvPr>
          <p:cNvSpPr/>
          <p:nvPr/>
        </p:nvSpPr>
        <p:spPr>
          <a:xfrm>
            <a:off x="1268631" y="1944074"/>
            <a:ext cx="6606739" cy="2677656"/>
          </a:xfrm>
          <a:prstGeom prst="rect">
            <a:avLst/>
          </a:prstGeom>
        </p:spPr>
        <p:txBody>
          <a:bodyPr wrap="square">
            <a:spAutoFit/>
          </a:bodyPr>
          <a:lstStyle/>
          <a:p>
            <a:pPr marL="214313" indent="-214313" algn="just">
              <a:buFont typeface="Arial" panose="020B0604020202020204" pitchFamily="34" charset="0"/>
              <a:buChar char="•"/>
            </a:pPr>
            <a:endParaRPr lang="en-US" sz="2400" dirty="0">
              <a:latin typeface="Bahnschrift" panose="020B0502040204020203" pitchFamily="34" charset="0"/>
              <a:cs typeface="Arial" panose="020B0604020202020204" pitchFamily="34" charset="0"/>
            </a:endParaRPr>
          </a:p>
          <a:p>
            <a:pPr marL="214313" indent="-214313" algn="just">
              <a:buFont typeface="Arial" panose="020B0604020202020204" pitchFamily="34" charset="0"/>
              <a:buChar char="•"/>
            </a:pPr>
            <a:r>
              <a:rPr lang="en-US" sz="2400" dirty="0">
                <a:latin typeface="Bahnschrift" panose="020B0502040204020203" pitchFamily="34" charset="0"/>
                <a:cs typeface="Arial" panose="020B0604020202020204" pitchFamily="34" charset="0"/>
              </a:rPr>
              <a:t>Information presented herein represents current CMS and CPT guidelines at the time of this presentation</a:t>
            </a:r>
          </a:p>
          <a:p>
            <a:pPr marL="214313" indent="-214313" algn="just">
              <a:buFont typeface="Arial" panose="020B0604020202020204" pitchFamily="34" charset="0"/>
              <a:buChar char="•"/>
            </a:pPr>
            <a:r>
              <a:rPr lang="en-US" sz="2400" dirty="0">
                <a:latin typeface="Bahnschrift" panose="020B0502040204020203" pitchFamily="34" charset="0"/>
                <a:cs typeface="Arial" panose="020B0604020202020204" pitchFamily="34" charset="0"/>
              </a:rPr>
              <a:t>Payer specific nuances apply to many telehealth services.  </a:t>
            </a:r>
          </a:p>
          <a:p>
            <a:pPr algn="just"/>
            <a:endParaRPr lang="en-US" sz="2400" dirty="0">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863858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C9B0B0-5A29-46C9-8755-6A8886999636}"/>
              </a:ext>
            </a:extLst>
          </p:cNvPr>
          <p:cNvSpPr>
            <a:spLocks noGrp="1"/>
          </p:cNvSpPr>
          <p:nvPr>
            <p:ph type="title"/>
          </p:nvPr>
        </p:nvSpPr>
        <p:spPr>
          <a:xfrm>
            <a:off x="228600" y="304800"/>
            <a:ext cx="8458200" cy="411480"/>
          </a:xfrm>
        </p:spPr>
        <p:txBody>
          <a:bodyPr>
            <a:normAutofit fontScale="90000"/>
          </a:bodyPr>
          <a:lstStyle/>
          <a:p>
            <a:r>
              <a:rPr lang="en-US"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Traditional Application of Telehealth</a:t>
            </a:r>
          </a:p>
        </p:txBody>
      </p:sp>
      <p:sp>
        <p:nvSpPr>
          <p:cNvPr id="5" name="Rectangle 4">
            <a:extLst>
              <a:ext uri="{FF2B5EF4-FFF2-40B4-BE49-F238E27FC236}">
                <a16:creationId xmlns:a16="http://schemas.microsoft.com/office/drawing/2014/main" id="{6F321441-64CA-4110-AEA7-347F482BA49E}"/>
              </a:ext>
            </a:extLst>
          </p:cNvPr>
          <p:cNvSpPr/>
          <p:nvPr/>
        </p:nvSpPr>
        <p:spPr>
          <a:xfrm>
            <a:off x="457200" y="685800"/>
            <a:ext cx="8001000" cy="5693866"/>
          </a:xfrm>
          <a:prstGeom prst="rect">
            <a:avLst/>
          </a:prstGeom>
        </p:spPr>
        <p:txBody>
          <a:bodyPr wrap="square">
            <a:spAutoFit/>
          </a:bodyPr>
          <a:lstStyle/>
          <a:p>
            <a:pPr marL="214313" indent="-214313" algn="just">
              <a:buFont typeface="Arial" panose="020B0604020202020204" pitchFamily="34" charset="0"/>
              <a:buChar char="•"/>
            </a:pPr>
            <a:endParaRPr lang="en-US" sz="2800" dirty="0">
              <a:latin typeface="Bahnschrift" panose="020B0502040204020203" pitchFamily="34" charset="0"/>
              <a:cs typeface="Arial" panose="020B0604020202020204" pitchFamily="34" charset="0"/>
            </a:endParaRPr>
          </a:p>
          <a:p>
            <a:pPr marL="214313" indent="-214313" algn="just">
              <a:buFont typeface="Arial" panose="020B0604020202020204" pitchFamily="34" charset="0"/>
              <a:buChar char="•"/>
            </a:pPr>
            <a:r>
              <a:rPr lang="en-US" sz="2800" dirty="0">
                <a:latin typeface="Bahnschrift" panose="020B0502040204020203" pitchFamily="34" charset="0"/>
                <a:cs typeface="Arial" panose="020B0604020202020204" pitchFamily="34" charset="0"/>
              </a:rPr>
              <a:t>To provide access of care to individuals who reside in Health Professional Shortage Areas (HPSA)</a:t>
            </a:r>
          </a:p>
          <a:p>
            <a:pPr marL="214313" indent="-214313" algn="just">
              <a:buFont typeface="Arial" panose="020B0604020202020204" pitchFamily="34" charset="0"/>
              <a:buChar char="•"/>
            </a:pPr>
            <a:r>
              <a:rPr lang="en-US" sz="2800" dirty="0">
                <a:latin typeface="Bahnschrift" panose="020B0502040204020203" pitchFamily="34" charset="0"/>
                <a:cs typeface="Arial" panose="020B0604020202020204" pitchFamily="34" charset="0"/>
              </a:rPr>
              <a:t>Common applications include primary care, teleconsultations, behavioral health, chronic care management</a:t>
            </a:r>
          </a:p>
          <a:p>
            <a:pPr marL="214313" indent="-214313" algn="just">
              <a:buFont typeface="Arial" panose="020B0604020202020204" pitchFamily="34" charset="0"/>
              <a:buChar char="•"/>
            </a:pPr>
            <a:r>
              <a:rPr lang="en-US" sz="2800" dirty="0">
                <a:latin typeface="Bahnschrift" panose="020B0502040204020203" pitchFamily="34" charset="0"/>
                <a:cs typeface="Arial" panose="020B0604020202020204" pitchFamily="34" charset="0"/>
              </a:rPr>
              <a:t>Originating site (patient location) is usually a clinic or hospital, distant site (provider location) typically in provider office.</a:t>
            </a:r>
          </a:p>
          <a:p>
            <a:pPr marL="214313" indent="-214313" algn="just">
              <a:buFont typeface="Arial" panose="020B0604020202020204" pitchFamily="34" charset="0"/>
              <a:buChar char="•"/>
            </a:pPr>
            <a:r>
              <a:rPr lang="en-US" sz="2800" dirty="0">
                <a:latin typeface="Bahnschrift" panose="020B0502040204020203" pitchFamily="34" charset="0"/>
                <a:cs typeface="Arial" panose="020B0604020202020204" pitchFamily="34" charset="0"/>
              </a:rPr>
              <a:t>Payment split in two: facility and provider</a:t>
            </a:r>
          </a:p>
          <a:p>
            <a:pPr marL="214313" indent="-214313" algn="just">
              <a:buFont typeface="Arial" panose="020B0604020202020204" pitchFamily="34" charset="0"/>
              <a:buChar char="•"/>
            </a:pPr>
            <a:endParaRPr lang="en-US" sz="2800" dirty="0">
              <a:latin typeface="Bahnschrift" panose="020B0502040204020203" pitchFamily="34" charset="0"/>
              <a:cs typeface="Arial" panose="020B0604020202020204" pitchFamily="34" charset="0"/>
            </a:endParaRPr>
          </a:p>
          <a:p>
            <a:pPr marL="214313" indent="-214313" algn="just">
              <a:buFont typeface="Arial" panose="020B0604020202020204" pitchFamily="34" charset="0"/>
              <a:buChar char="•"/>
            </a:pPr>
            <a:endParaRPr lang="en-US" sz="2800" dirty="0">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289924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9F9684-C56C-47BD-89A1-7ACA2B809507}"/>
              </a:ext>
            </a:extLst>
          </p:cNvPr>
          <p:cNvSpPr txBox="1">
            <a:spLocks/>
          </p:cNvSpPr>
          <p:nvPr/>
        </p:nvSpPr>
        <p:spPr>
          <a:xfrm>
            <a:off x="342900" y="228600"/>
            <a:ext cx="8458200" cy="411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Helvetica" panose="000B0500000000000000" pitchFamily="2" charset="0"/>
                <a:ea typeface="+mj-ea"/>
                <a:cs typeface="+mj-cs"/>
              </a:defRPr>
            </a:lvl1pPr>
          </a:lstStyle>
          <a:p>
            <a:pPr algn="l"/>
            <a:r>
              <a:rPr lang="en-US" sz="36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“COVID-19” Application of Telehealth</a:t>
            </a:r>
          </a:p>
        </p:txBody>
      </p:sp>
      <p:sp>
        <p:nvSpPr>
          <p:cNvPr id="5" name="Rectangle 4">
            <a:extLst>
              <a:ext uri="{FF2B5EF4-FFF2-40B4-BE49-F238E27FC236}">
                <a16:creationId xmlns:a16="http://schemas.microsoft.com/office/drawing/2014/main" id="{BEC008A4-D2CF-462E-8822-1B02CE05D59E}"/>
              </a:ext>
            </a:extLst>
          </p:cNvPr>
          <p:cNvSpPr/>
          <p:nvPr/>
        </p:nvSpPr>
        <p:spPr>
          <a:xfrm>
            <a:off x="457200" y="914400"/>
            <a:ext cx="8229600" cy="4832092"/>
          </a:xfrm>
          <a:prstGeom prst="rect">
            <a:avLst/>
          </a:prstGeom>
        </p:spPr>
        <p:txBody>
          <a:bodyPr wrap="square">
            <a:spAutoFit/>
          </a:bodyPr>
          <a:lstStyle/>
          <a:p>
            <a:r>
              <a:rPr lang="en-US" sz="2800" dirty="0">
                <a:latin typeface="Bahnschrift" panose="020B0502040204020203" pitchFamily="34" charset="0"/>
              </a:rPr>
              <a:t>1135 Waiver Authority / Coronavirus Preparedness </a:t>
            </a:r>
            <a:r>
              <a:rPr lang="en-US" sz="2800" u="sng" dirty="0">
                <a:latin typeface="Bahnschrift" panose="020B0502040204020203" pitchFamily="34" charset="0"/>
              </a:rPr>
              <a:t>and Response Supplemental Appropriations Act </a:t>
            </a:r>
          </a:p>
          <a:p>
            <a:endParaRPr lang="en-US" sz="2800" dirty="0">
              <a:latin typeface="Bahnschrift" panose="020B0502040204020203" pitchFamily="34" charset="0"/>
            </a:endParaRPr>
          </a:p>
          <a:p>
            <a:pPr marL="214313" indent="-214313">
              <a:buFont typeface="Arial" panose="020B0604020202020204" pitchFamily="34" charset="0"/>
              <a:buChar char="•"/>
            </a:pPr>
            <a:r>
              <a:rPr lang="en-US" sz="2800" dirty="0">
                <a:latin typeface="Bahnschrift" panose="020B0502040204020203" pitchFamily="34" charset="0"/>
              </a:rPr>
              <a:t>Allows for telehealth services to be furnished to patients in in all areas of the country in all settings.  </a:t>
            </a:r>
          </a:p>
          <a:p>
            <a:pPr marL="214313" indent="-214313">
              <a:buFont typeface="Arial" panose="020B0604020202020204" pitchFamily="34" charset="0"/>
              <a:buChar char="•"/>
            </a:pPr>
            <a:r>
              <a:rPr lang="en-US" sz="2800" dirty="0">
                <a:latin typeface="Bahnschrift" panose="020B0502040204020203" pitchFamily="34" charset="0"/>
              </a:rPr>
              <a:t>Includes services provided in any healthcare facility or in patients home. </a:t>
            </a:r>
          </a:p>
          <a:p>
            <a:pPr marL="214313" indent="-214313">
              <a:buFont typeface="Arial" panose="020B0604020202020204" pitchFamily="34" charset="0"/>
              <a:buChar char="•"/>
            </a:pPr>
            <a:r>
              <a:rPr lang="en-US" sz="2800" dirty="0">
                <a:latin typeface="Bahnschrift" panose="020B0502040204020203" pitchFamily="34" charset="0"/>
              </a:rPr>
              <a:t>These visits are considered the same as in-person visits and are paid at the same rate as regular, in-person visits.</a:t>
            </a:r>
          </a:p>
        </p:txBody>
      </p:sp>
    </p:spTree>
    <p:extLst>
      <p:ext uri="{BB962C8B-B14F-4D97-AF65-F5344CB8AC3E}">
        <p14:creationId xmlns:p14="http://schemas.microsoft.com/office/powerpoint/2010/main" val="3103039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2C0214-6D88-440B-8063-811302ECE0BD}"/>
              </a:ext>
            </a:extLst>
          </p:cNvPr>
          <p:cNvSpPr>
            <a:spLocks noGrp="1"/>
          </p:cNvSpPr>
          <p:nvPr>
            <p:ph type="title"/>
          </p:nvPr>
        </p:nvSpPr>
        <p:spPr>
          <a:xfrm>
            <a:off x="629216" y="1400597"/>
            <a:ext cx="8029009" cy="411480"/>
          </a:xfrm>
        </p:spPr>
        <p:txBody>
          <a:bodyPr>
            <a:normAutofit fontScale="90000"/>
          </a:bodyPr>
          <a:lstStyle/>
          <a:p>
            <a:br>
              <a:rPr lang="en-US" dirty="0"/>
            </a:br>
            <a:endParaRPr lang="en-US"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7323ACBD-F39A-4F50-A596-18691CC55AF0}"/>
              </a:ext>
            </a:extLst>
          </p:cNvPr>
          <p:cNvSpPr txBox="1"/>
          <p:nvPr/>
        </p:nvSpPr>
        <p:spPr>
          <a:xfrm>
            <a:off x="942974" y="1837009"/>
            <a:ext cx="7698105" cy="692497"/>
          </a:xfrm>
          <a:prstGeom prst="rect">
            <a:avLst/>
          </a:prstGeom>
          <a:noFill/>
        </p:spPr>
        <p:txBody>
          <a:bodyPr wrap="square" rtlCol="0">
            <a:spAutoFit/>
          </a:bodyPr>
          <a:lstStyle/>
          <a:p>
            <a:pPr marL="214313" indent="-214313">
              <a:buFont typeface="Arial" panose="020B0604020202020204" pitchFamily="34" charset="0"/>
              <a:buChar char="•"/>
            </a:pPr>
            <a:endParaRPr lang="en-US" dirty="0">
              <a:latin typeface="Bahnschrift" panose="020B0502040204020203" pitchFamily="34" charset="0"/>
            </a:endParaRPr>
          </a:p>
          <a:p>
            <a:pPr marL="214313" indent="-214313">
              <a:buFont typeface="Arial" panose="020B0604020202020204" pitchFamily="34" charset="0"/>
              <a:buChar char="•"/>
            </a:pPr>
            <a:endParaRPr lang="en-US" sz="2100" dirty="0">
              <a:latin typeface="Bahnschrift" panose="020B0502040204020203" pitchFamily="34" charset="0"/>
            </a:endParaRPr>
          </a:p>
        </p:txBody>
      </p:sp>
      <p:sp>
        <p:nvSpPr>
          <p:cNvPr id="6" name="Title 1">
            <a:extLst>
              <a:ext uri="{FF2B5EF4-FFF2-40B4-BE49-F238E27FC236}">
                <a16:creationId xmlns:a16="http://schemas.microsoft.com/office/drawing/2014/main" id="{6738442C-7C01-450A-9A1B-62EC6B834964}"/>
              </a:ext>
            </a:extLst>
          </p:cNvPr>
          <p:cNvSpPr txBox="1">
            <a:spLocks/>
          </p:cNvSpPr>
          <p:nvPr/>
        </p:nvSpPr>
        <p:spPr>
          <a:xfrm>
            <a:off x="342900" y="228600"/>
            <a:ext cx="8458200" cy="411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Helvetica" panose="000B0500000000000000" pitchFamily="2" charset="0"/>
                <a:ea typeface="+mj-ea"/>
                <a:cs typeface="+mj-cs"/>
              </a:defRPr>
            </a:lvl1pPr>
          </a:lstStyle>
          <a:p>
            <a:pPr algn="l"/>
            <a:r>
              <a:rPr lang="en-US" sz="36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“COVID-19” Application of Telehealth</a:t>
            </a:r>
          </a:p>
        </p:txBody>
      </p:sp>
      <p:sp>
        <p:nvSpPr>
          <p:cNvPr id="7" name="Rectangle 6">
            <a:extLst>
              <a:ext uri="{FF2B5EF4-FFF2-40B4-BE49-F238E27FC236}">
                <a16:creationId xmlns:a16="http://schemas.microsoft.com/office/drawing/2014/main" id="{39C7A7F5-DB11-4F3B-92F8-F9463DFDE703}"/>
              </a:ext>
            </a:extLst>
          </p:cNvPr>
          <p:cNvSpPr/>
          <p:nvPr/>
        </p:nvSpPr>
        <p:spPr>
          <a:xfrm>
            <a:off x="723900" y="1375197"/>
            <a:ext cx="8077200" cy="4401205"/>
          </a:xfrm>
          <a:prstGeom prst="rect">
            <a:avLst/>
          </a:prstGeom>
        </p:spPr>
        <p:txBody>
          <a:bodyPr wrap="square">
            <a:spAutoFit/>
          </a:bodyPr>
          <a:lstStyle/>
          <a:p>
            <a:pPr marL="214313" indent="-214313">
              <a:buFont typeface="Arial" panose="020B0604020202020204" pitchFamily="34" charset="0"/>
              <a:buChar char="•"/>
            </a:pPr>
            <a:r>
              <a:rPr lang="en-US" sz="2800" dirty="0">
                <a:latin typeface="Bahnschrift" panose="020B0502040204020203" pitchFamily="34" charset="0"/>
              </a:rPr>
              <a:t>A rocky start…….</a:t>
            </a:r>
          </a:p>
          <a:p>
            <a:pPr marL="671513" lvl="1" indent="-214313">
              <a:buFont typeface="Arial" panose="020B0604020202020204" pitchFamily="34" charset="0"/>
              <a:buChar char="•"/>
            </a:pPr>
            <a:r>
              <a:rPr lang="en-US" sz="2800" dirty="0">
                <a:latin typeface="Bahnschrift" panose="020B0502040204020203" pitchFamily="34" charset="0"/>
              </a:rPr>
              <a:t>Q: What about patients who don’t have/refuse to use video technology or internet?</a:t>
            </a:r>
          </a:p>
          <a:p>
            <a:pPr marL="671513" lvl="1" indent="-214313">
              <a:buFont typeface="Arial" panose="020B0604020202020204" pitchFamily="34" charset="0"/>
              <a:buChar char="•"/>
            </a:pPr>
            <a:r>
              <a:rPr lang="en-US" sz="2800" dirty="0">
                <a:latin typeface="Bahnschrift" panose="020B0502040204020203" pitchFamily="34" charset="0"/>
              </a:rPr>
              <a:t>Q: Why isn’t my CPT code on the list of allowed telehealth services?</a:t>
            </a:r>
          </a:p>
          <a:p>
            <a:pPr marL="671513" lvl="1" indent="-214313">
              <a:buFont typeface="Arial" panose="020B0604020202020204" pitchFamily="34" charset="0"/>
              <a:buChar char="•"/>
            </a:pPr>
            <a:r>
              <a:rPr lang="en-US" sz="2800" dirty="0">
                <a:latin typeface="Bahnschrift" panose="020B0502040204020203" pitchFamily="34" charset="0"/>
              </a:rPr>
              <a:t>Q: How do we document?</a:t>
            </a:r>
          </a:p>
          <a:p>
            <a:pPr marL="671513" lvl="1" indent="-214313">
              <a:buFont typeface="Arial" panose="020B0604020202020204" pitchFamily="34" charset="0"/>
              <a:buChar char="•"/>
            </a:pPr>
            <a:r>
              <a:rPr lang="en-US" sz="2800" dirty="0">
                <a:latin typeface="Bahnschrift" panose="020B0502040204020203" pitchFamily="34" charset="0"/>
              </a:rPr>
              <a:t>Q: Do all payers follow Medicare?</a:t>
            </a:r>
          </a:p>
          <a:p>
            <a:pPr marL="671513" lvl="1" indent="-214313">
              <a:buFont typeface="Arial" panose="020B0604020202020204" pitchFamily="34" charset="0"/>
              <a:buChar char="•"/>
            </a:pPr>
            <a:r>
              <a:rPr lang="en-US" sz="2800" dirty="0">
                <a:latin typeface="Bahnschrift" panose="020B0502040204020203" pitchFamily="34" charset="0"/>
              </a:rPr>
              <a:t>Q: What place of service code do we use?</a:t>
            </a:r>
          </a:p>
          <a:p>
            <a:pPr marL="671513" lvl="1" indent="-214313">
              <a:buFont typeface="Arial" panose="020B0604020202020204" pitchFamily="34" charset="0"/>
              <a:buChar char="•"/>
            </a:pPr>
            <a:r>
              <a:rPr lang="en-US" sz="2800" dirty="0">
                <a:latin typeface="Bahnschrift" panose="020B0502040204020203" pitchFamily="34" charset="0"/>
              </a:rPr>
              <a:t>Q: How long will this last?</a:t>
            </a:r>
          </a:p>
          <a:p>
            <a:pPr marL="671513" lvl="1" indent="-214313">
              <a:buFont typeface="Arial" panose="020B0604020202020204" pitchFamily="34" charset="0"/>
              <a:buChar char="•"/>
            </a:pPr>
            <a:endParaRPr lang="en-US" sz="2800" dirty="0">
              <a:latin typeface="Bahnschrift" panose="020B0502040204020203" pitchFamily="34" charset="0"/>
            </a:endParaRPr>
          </a:p>
        </p:txBody>
      </p:sp>
    </p:spTree>
    <p:extLst>
      <p:ext uri="{BB962C8B-B14F-4D97-AF65-F5344CB8AC3E}">
        <p14:creationId xmlns:p14="http://schemas.microsoft.com/office/powerpoint/2010/main" val="202259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2C0214-6D88-440B-8063-811302ECE0BD}"/>
              </a:ext>
            </a:extLst>
          </p:cNvPr>
          <p:cNvSpPr>
            <a:spLocks noGrp="1"/>
          </p:cNvSpPr>
          <p:nvPr>
            <p:ph type="title"/>
          </p:nvPr>
        </p:nvSpPr>
        <p:spPr>
          <a:xfrm>
            <a:off x="629216" y="1400597"/>
            <a:ext cx="8029009" cy="411480"/>
          </a:xfrm>
        </p:spPr>
        <p:txBody>
          <a:bodyPr>
            <a:normAutofit fontScale="90000"/>
          </a:bodyPr>
          <a:lstStyle/>
          <a:p>
            <a:br>
              <a:rPr lang="en-US" dirty="0"/>
            </a:br>
            <a:endParaRPr lang="en-US"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7323ACBD-F39A-4F50-A596-18691CC55AF0}"/>
              </a:ext>
            </a:extLst>
          </p:cNvPr>
          <p:cNvSpPr txBox="1"/>
          <p:nvPr/>
        </p:nvSpPr>
        <p:spPr>
          <a:xfrm>
            <a:off x="942974" y="1837009"/>
            <a:ext cx="7698105" cy="692497"/>
          </a:xfrm>
          <a:prstGeom prst="rect">
            <a:avLst/>
          </a:prstGeom>
          <a:noFill/>
        </p:spPr>
        <p:txBody>
          <a:bodyPr wrap="square" rtlCol="0">
            <a:spAutoFit/>
          </a:bodyPr>
          <a:lstStyle/>
          <a:p>
            <a:pPr marL="214313" indent="-214313">
              <a:buFont typeface="Arial" panose="020B0604020202020204" pitchFamily="34" charset="0"/>
              <a:buChar char="•"/>
            </a:pPr>
            <a:endParaRPr lang="en-US" dirty="0">
              <a:latin typeface="Bahnschrift" panose="020B0502040204020203" pitchFamily="34" charset="0"/>
            </a:endParaRPr>
          </a:p>
          <a:p>
            <a:pPr marL="214313" indent="-214313">
              <a:buFont typeface="Arial" panose="020B0604020202020204" pitchFamily="34" charset="0"/>
              <a:buChar char="•"/>
            </a:pPr>
            <a:endParaRPr lang="en-US" sz="2100" dirty="0">
              <a:latin typeface="Bahnschrift" panose="020B0502040204020203" pitchFamily="34" charset="0"/>
            </a:endParaRPr>
          </a:p>
        </p:txBody>
      </p:sp>
      <p:sp>
        <p:nvSpPr>
          <p:cNvPr id="6" name="Title 1">
            <a:extLst>
              <a:ext uri="{FF2B5EF4-FFF2-40B4-BE49-F238E27FC236}">
                <a16:creationId xmlns:a16="http://schemas.microsoft.com/office/drawing/2014/main" id="{6738442C-7C01-450A-9A1B-62EC6B834964}"/>
              </a:ext>
            </a:extLst>
          </p:cNvPr>
          <p:cNvSpPr txBox="1">
            <a:spLocks/>
          </p:cNvSpPr>
          <p:nvPr/>
        </p:nvSpPr>
        <p:spPr>
          <a:xfrm>
            <a:off x="342900" y="91178"/>
            <a:ext cx="8458200" cy="411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Helvetica" panose="000B0500000000000000" pitchFamily="2" charset="0"/>
                <a:ea typeface="+mj-ea"/>
                <a:cs typeface="+mj-cs"/>
              </a:defRPr>
            </a:lvl1pPr>
          </a:lstStyle>
          <a:p>
            <a:pPr algn="l"/>
            <a:r>
              <a:rPr lang="en-US" sz="3600" dirty="0">
                <a:solidFill>
                  <a:srgbClr val="0070C0"/>
                </a:solidFill>
                <a:effectLst>
                  <a:outerShdw blurRad="38100" dist="38100" dir="2700000" algn="tl">
                    <a:srgbClr val="000000"/>
                  </a:outerShdw>
                </a:effectLst>
                <a:latin typeface="Bahnschrift" panose="020B0502040204020203" pitchFamily="34" charset="0"/>
                <a:ea typeface="MS PGothic" panose="020B0600070205080204" pitchFamily="34" charset="-128"/>
                <a:cs typeface="+mn-cs"/>
              </a:rPr>
              <a:t>“COVID-19” Application of Telehealth</a:t>
            </a:r>
          </a:p>
        </p:txBody>
      </p:sp>
      <p:sp>
        <p:nvSpPr>
          <p:cNvPr id="7" name="Rectangle 6">
            <a:extLst>
              <a:ext uri="{FF2B5EF4-FFF2-40B4-BE49-F238E27FC236}">
                <a16:creationId xmlns:a16="http://schemas.microsoft.com/office/drawing/2014/main" id="{39C7A7F5-DB11-4F3B-92F8-F9463DFDE703}"/>
              </a:ext>
            </a:extLst>
          </p:cNvPr>
          <p:cNvSpPr/>
          <p:nvPr/>
        </p:nvSpPr>
        <p:spPr>
          <a:xfrm>
            <a:off x="342900" y="609600"/>
            <a:ext cx="8648700" cy="5632311"/>
          </a:xfrm>
          <a:prstGeom prst="rect">
            <a:avLst/>
          </a:prstGeom>
        </p:spPr>
        <p:txBody>
          <a:bodyPr wrap="square">
            <a:spAutoFit/>
          </a:bodyPr>
          <a:lstStyle/>
          <a:p>
            <a:pPr marL="214313" indent="-214313">
              <a:buFont typeface="Arial" panose="020B0604020202020204" pitchFamily="34" charset="0"/>
              <a:buChar char="•"/>
            </a:pPr>
            <a:r>
              <a:rPr lang="en-US" dirty="0">
                <a:latin typeface="Bahnschrift" panose="020B0502040204020203" pitchFamily="34" charset="0"/>
              </a:rPr>
              <a:t>Q: What about patients who don’t have/refuse to use video technology or internet?</a:t>
            </a:r>
          </a:p>
          <a:p>
            <a:pPr marL="214313" indent="-214313">
              <a:buFont typeface="Arial" panose="020B0604020202020204" pitchFamily="34" charset="0"/>
              <a:buChar char="•"/>
            </a:pPr>
            <a:r>
              <a:rPr lang="en-US" dirty="0">
                <a:solidFill>
                  <a:srgbClr val="FF0000"/>
                </a:solidFill>
                <a:latin typeface="Bahnschrift" panose="020B0502040204020203" pitchFamily="34" charset="0"/>
              </a:rPr>
              <a:t>A:  CMS began paying phone call codes per 3/31/20 directive</a:t>
            </a:r>
          </a:p>
          <a:p>
            <a:pPr marL="214313" indent="-214313">
              <a:buFont typeface="Arial" panose="020B0604020202020204" pitchFamily="34" charset="0"/>
              <a:buChar char="•"/>
            </a:pPr>
            <a:r>
              <a:rPr lang="en-US" dirty="0">
                <a:latin typeface="Bahnschrift" panose="020B0502040204020203" pitchFamily="34" charset="0"/>
              </a:rPr>
              <a:t>Q: Why isn’t my CPT code on the list of allowed telehealth services? </a:t>
            </a:r>
          </a:p>
          <a:p>
            <a:pPr marL="214313" indent="-214313">
              <a:buFont typeface="Arial" panose="020B0604020202020204" pitchFamily="34" charset="0"/>
              <a:buChar char="•"/>
            </a:pPr>
            <a:r>
              <a:rPr lang="en-US" dirty="0">
                <a:solidFill>
                  <a:srgbClr val="FF0000"/>
                </a:solidFill>
                <a:latin typeface="Bahnschrift" panose="020B0502040204020203" pitchFamily="34" charset="0"/>
              </a:rPr>
              <a:t>A: The CMS list of telehealth-approved codes includes only those services for which standard of care can be met.</a:t>
            </a:r>
          </a:p>
          <a:p>
            <a:pPr indent="-228600">
              <a:buFont typeface="Arial" panose="020B0604020202020204" pitchFamily="34" charset="0"/>
              <a:buChar char="•"/>
            </a:pPr>
            <a:r>
              <a:rPr lang="en-US" dirty="0">
                <a:latin typeface="Bahnschrift" panose="020B0502040204020203" pitchFamily="34" charset="0"/>
              </a:rPr>
              <a:t>Q: How do we document?  </a:t>
            </a:r>
          </a:p>
          <a:p>
            <a:pPr marL="214313" indent="-214313">
              <a:buFont typeface="Arial" panose="020B0604020202020204" pitchFamily="34" charset="0"/>
              <a:buChar char="•"/>
            </a:pPr>
            <a:r>
              <a:rPr lang="en-US" dirty="0">
                <a:solidFill>
                  <a:srgbClr val="FF0000"/>
                </a:solidFill>
                <a:latin typeface="Bahnschrift" panose="020B0502040204020203" pitchFamily="34" charset="0"/>
              </a:rPr>
              <a:t>A: The same way you normally would, except to include: type of service (e.g. audio/video, phone call), provider location, patient location, and names of all persons participating in the telehealth service and their role in the encounter</a:t>
            </a:r>
          </a:p>
          <a:p>
            <a:pPr marL="214313" indent="-214313">
              <a:buFont typeface="Arial" panose="020B0604020202020204" pitchFamily="34" charset="0"/>
              <a:buChar char="•"/>
            </a:pPr>
            <a:r>
              <a:rPr lang="en-US" dirty="0">
                <a:latin typeface="Bahnschrift" panose="020B0502040204020203" pitchFamily="34" charset="0"/>
              </a:rPr>
              <a:t>Q: Do all payers follow Medicare rules?</a:t>
            </a:r>
          </a:p>
          <a:p>
            <a:pPr marL="214313" indent="-214313">
              <a:buFont typeface="Arial" panose="020B0604020202020204" pitchFamily="34" charset="0"/>
              <a:buChar char="•"/>
            </a:pPr>
            <a:r>
              <a:rPr lang="en-US" dirty="0">
                <a:solidFill>
                  <a:srgbClr val="FF0000"/>
                </a:solidFill>
                <a:latin typeface="Bahnschrift" panose="020B0502040204020203" pitchFamily="34" charset="0"/>
              </a:rPr>
              <a:t>A: Not necessarily. Virtually all payers cover telehealth to some extent, but may apply different rules (unless contra-indicated by state directive)</a:t>
            </a:r>
          </a:p>
          <a:p>
            <a:pPr marL="214313" indent="-214313">
              <a:buFont typeface="Arial" panose="020B0604020202020204" pitchFamily="34" charset="0"/>
              <a:buChar char="•"/>
            </a:pPr>
            <a:r>
              <a:rPr lang="en-US" dirty="0">
                <a:latin typeface="Bahnschrift" panose="020B0502040204020203" pitchFamily="34" charset="0"/>
              </a:rPr>
              <a:t>Q: What place of service code do we use? </a:t>
            </a:r>
          </a:p>
          <a:p>
            <a:pPr marL="214313" indent="-214313">
              <a:buFont typeface="Arial" panose="020B0604020202020204" pitchFamily="34" charset="0"/>
              <a:buChar char="•"/>
            </a:pPr>
            <a:r>
              <a:rPr lang="en-US" dirty="0">
                <a:solidFill>
                  <a:srgbClr val="FF0000"/>
                </a:solidFill>
                <a:latin typeface="Bahnschrift" panose="020B0502040204020203" pitchFamily="34" charset="0"/>
              </a:rPr>
              <a:t>A: Same one you usually use (e.g. POS 11 for physician office).  Some require POS 02 (telehealth encounter)</a:t>
            </a:r>
          </a:p>
          <a:p>
            <a:pPr marL="214313" indent="-214313">
              <a:buFont typeface="Arial" panose="020B0604020202020204" pitchFamily="34" charset="0"/>
              <a:buChar char="•"/>
            </a:pPr>
            <a:r>
              <a:rPr lang="en-US" dirty="0">
                <a:latin typeface="Bahnschrift" panose="020B0502040204020203" pitchFamily="34" charset="0"/>
              </a:rPr>
              <a:t>Q: How long will this last? </a:t>
            </a:r>
          </a:p>
          <a:p>
            <a:pPr marL="214313" indent="-214313">
              <a:buFont typeface="Arial" panose="020B0604020202020204" pitchFamily="34" charset="0"/>
              <a:buChar char="•"/>
            </a:pPr>
            <a:r>
              <a:rPr lang="en-US" dirty="0">
                <a:solidFill>
                  <a:srgbClr val="FF0000"/>
                </a:solidFill>
                <a:latin typeface="Bahnschrift" panose="020B0502040204020203" pitchFamily="34" charset="0"/>
              </a:rPr>
              <a:t>A: Until the PHE is declared over. BREAKING NEWS:  the PHE has just been extended for another 90 days, now set to expire 10/23/2020</a:t>
            </a:r>
          </a:p>
          <a:p>
            <a:pPr marL="671513" lvl="1" indent="-214313">
              <a:buFont typeface="Arial" panose="020B0604020202020204" pitchFamily="34" charset="0"/>
              <a:buChar char="•"/>
            </a:pPr>
            <a:endParaRPr lang="en-US" dirty="0">
              <a:latin typeface="Bahnschrift" panose="020B0502040204020203" pitchFamily="34" charset="0"/>
            </a:endParaRPr>
          </a:p>
        </p:txBody>
      </p:sp>
    </p:spTree>
    <p:extLst>
      <p:ext uri="{BB962C8B-B14F-4D97-AF65-F5344CB8AC3E}">
        <p14:creationId xmlns:p14="http://schemas.microsoft.com/office/powerpoint/2010/main" val="155454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013181F3-E238-4BB3-BF28-19DA86584B8D}"/>
              </a:ext>
            </a:extLst>
          </p:cNvPr>
          <p:cNvSpPr/>
          <p:nvPr/>
        </p:nvSpPr>
        <p:spPr>
          <a:xfrm>
            <a:off x="1066800" y="285335"/>
            <a:ext cx="2853418" cy="1291999"/>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C00000"/>
                </a:solidFill>
                <a:latin typeface="Bahnschrift" panose="020B0502040204020203" pitchFamily="34" charset="0"/>
              </a:rPr>
              <a:t>Audio/Video</a:t>
            </a:r>
          </a:p>
        </p:txBody>
      </p:sp>
      <p:sp>
        <p:nvSpPr>
          <p:cNvPr id="5" name="Cloud 4">
            <a:extLst>
              <a:ext uri="{FF2B5EF4-FFF2-40B4-BE49-F238E27FC236}">
                <a16:creationId xmlns:a16="http://schemas.microsoft.com/office/drawing/2014/main" id="{4BFA6CBB-9224-496C-AD7F-B5067FC43B0F}"/>
              </a:ext>
            </a:extLst>
          </p:cNvPr>
          <p:cNvSpPr/>
          <p:nvPr/>
        </p:nvSpPr>
        <p:spPr>
          <a:xfrm>
            <a:off x="1316489" y="2000468"/>
            <a:ext cx="2853418" cy="1291999"/>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C00000"/>
                </a:solidFill>
                <a:latin typeface="Bahnschrift" panose="020B0502040204020203" pitchFamily="34" charset="0"/>
              </a:rPr>
              <a:t>Phone Calls</a:t>
            </a:r>
          </a:p>
        </p:txBody>
      </p:sp>
      <p:sp>
        <p:nvSpPr>
          <p:cNvPr id="6" name="Cloud 5">
            <a:extLst>
              <a:ext uri="{FF2B5EF4-FFF2-40B4-BE49-F238E27FC236}">
                <a16:creationId xmlns:a16="http://schemas.microsoft.com/office/drawing/2014/main" id="{33BB838F-2CA9-4BCD-A9E7-CB2C31A5926D}"/>
              </a:ext>
            </a:extLst>
          </p:cNvPr>
          <p:cNvSpPr/>
          <p:nvPr/>
        </p:nvSpPr>
        <p:spPr>
          <a:xfrm>
            <a:off x="5334000" y="681757"/>
            <a:ext cx="2853418" cy="1291999"/>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C00000"/>
                </a:solidFill>
                <a:latin typeface="Bahnschrift" panose="020B0502040204020203" pitchFamily="34" charset="0"/>
              </a:rPr>
              <a:t>Virtual Check In</a:t>
            </a:r>
          </a:p>
        </p:txBody>
      </p:sp>
      <p:sp>
        <p:nvSpPr>
          <p:cNvPr id="7" name="Cloud 6">
            <a:extLst>
              <a:ext uri="{FF2B5EF4-FFF2-40B4-BE49-F238E27FC236}">
                <a16:creationId xmlns:a16="http://schemas.microsoft.com/office/drawing/2014/main" id="{064A7820-17AF-4246-A7D9-DEDC8709B753}"/>
              </a:ext>
            </a:extLst>
          </p:cNvPr>
          <p:cNvSpPr/>
          <p:nvPr/>
        </p:nvSpPr>
        <p:spPr>
          <a:xfrm>
            <a:off x="4572000" y="2423602"/>
            <a:ext cx="2853418" cy="1291999"/>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C00000"/>
                </a:solidFill>
                <a:latin typeface="Bahnschrift" panose="020B0502040204020203" pitchFamily="34" charset="0"/>
              </a:rPr>
              <a:t>E-Visits</a:t>
            </a:r>
          </a:p>
        </p:txBody>
      </p:sp>
      <p:sp>
        <p:nvSpPr>
          <p:cNvPr id="8" name="Cloud 7">
            <a:extLst>
              <a:ext uri="{FF2B5EF4-FFF2-40B4-BE49-F238E27FC236}">
                <a16:creationId xmlns:a16="http://schemas.microsoft.com/office/drawing/2014/main" id="{3421244A-835F-4C75-B54F-DD78D288E52C}"/>
              </a:ext>
            </a:extLst>
          </p:cNvPr>
          <p:cNvSpPr/>
          <p:nvPr/>
        </p:nvSpPr>
        <p:spPr>
          <a:xfrm>
            <a:off x="419808" y="3715601"/>
            <a:ext cx="2853418" cy="1291999"/>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C00000"/>
                </a:solidFill>
                <a:latin typeface="Bahnschrift" panose="020B0502040204020203" pitchFamily="34" charset="0"/>
              </a:rPr>
              <a:t>Virtual Consults</a:t>
            </a:r>
          </a:p>
        </p:txBody>
      </p:sp>
      <p:sp>
        <p:nvSpPr>
          <p:cNvPr id="9" name="Cloud 8">
            <a:extLst>
              <a:ext uri="{FF2B5EF4-FFF2-40B4-BE49-F238E27FC236}">
                <a16:creationId xmlns:a16="http://schemas.microsoft.com/office/drawing/2014/main" id="{88A5B37F-F09F-4C00-8383-FEB08802DC7A}"/>
              </a:ext>
            </a:extLst>
          </p:cNvPr>
          <p:cNvSpPr/>
          <p:nvPr/>
        </p:nvSpPr>
        <p:spPr>
          <a:xfrm>
            <a:off x="3145291" y="4701801"/>
            <a:ext cx="2853418" cy="1291999"/>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C00000"/>
                </a:solidFill>
                <a:latin typeface="Bahnschrift" panose="020B0502040204020203" pitchFamily="34" charset="0"/>
              </a:rPr>
              <a:t>Store &amp; Forward</a:t>
            </a:r>
          </a:p>
        </p:txBody>
      </p:sp>
      <p:sp>
        <p:nvSpPr>
          <p:cNvPr id="10" name="Cloud 9">
            <a:extLst>
              <a:ext uri="{FF2B5EF4-FFF2-40B4-BE49-F238E27FC236}">
                <a16:creationId xmlns:a16="http://schemas.microsoft.com/office/drawing/2014/main" id="{05606568-7C3B-4293-8DA0-4164525004FF}"/>
              </a:ext>
            </a:extLst>
          </p:cNvPr>
          <p:cNvSpPr/>
          <p:nvPr/>
        </p:nvSpPr>
        <p:spPr>
          <a:xfrm>
            <a:off x="6183134" y="4020242"/>
            <a:ext cx="2853418" cy="1291999"/>
          </a:xfrm>
          <a:prstGeom prst="cloud">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C00000"/>
                </a:solidFill>
                <a:latin typeface="Bahnschrift" panose="020B0502040204020203" pitchFamily="34" charset="0"/>
              </a:rPr>
              <a:t>Remote Physiologic Monitoring</a:t>
            </a:r>
          </a:p>
        </p:txBody>
      </p:sp>
    </p:spTree>
    <p:extLst>
      <p:ext uri="{BB962C8B-B14F-4D97-AF65-F5344CB8AC3E}">
        <p14:creationId xmlns:p14="http://schemas.microsoft.com/office/powerpoint/2010/main" val="3155009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E9AC6488518E4A88C5BC8254E60321" ma:contentTypeVersion="13" ma:contentTypeDescription="Create a new document." ma:contentTypeScope="" ma:versionID="47a1dc71e3533199904e6235a094c95b">
  <xsd:schema xmlns:xsd="http://www.w3.org/2001/XMLSchema" xmlns:xs="http://www.w3.org/2001/XMLSchema" xmlns:p="http://schemas.microsoft.com/office/2006/metadata/properties" xmlns:ns3="d0e05300-f797-4633-b590-3290acf5b0d7" xmlns:ns4="f0d251da-b2ab-4166-8d00-5d08946cbd89" targetNamespace="http://schemas.microsoft.com/office/2006/metadata/properties" ma:root="true" ma:fieldsID="10ef809a6f1a8845445ac108cd5fc9be" ns3:_="" ns4:_="">
    <xsd:import namespace="d0e05300-f797-4633-b590-3290acf5b0d7"/>
    <xsd:import namespace="f0d251da-b2ab-4166-8d00-5d08946cb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e05300-f797-4633-b590-3290acf5b0d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d251da-b2ab-4166-8d00-5d08946cbd8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14E9C5-1BBD-4EFB-9B2C-8E795B254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e05300-f797-4633-b590-3290acf5b0d7"/>
    <ds:schemaRef ds:uri="f0d251da-b2ab-4166-8d00-5d08946cb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3149CF-0499-4B63-A9B4-24B76CE69874}">
  <ds:schemaRefs>
    <ds:schemaRef ds:uri="http://schemas.microsoft.com/sharepoint/v3/contenttype/forms"/>
  </ds:schemaRefs>
</ds:datastoreItem>
</file>

<file path=customXml/itemProps3.xml><?xml version="1.0" encoding="utf-8"?>
<ds:datastoreItem xmlns:ds="http://schemas.openxmlformats.org/officeDocument/2006/customXml" ds:itemID="{CAE0B739-237A-42EF-B20B-F98193839824}">
  <ds:schemaRefs>
    <ds:schemaRef ds:uri="http://purl.org/dc/terms/"/>
    <ds:schemaRef ds:uri="d0e05300-f797-4633-b590-3290acf5b0d7"/>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dcmitype/"/>
    <ds:schemaRef ds:uri="http://purl.org/dc/elements/1.1/"/>
    <ds:schemaRef ds:uri="http://schemas.microsoft.com/office/2006/metadata/properties"/>
    <ds:schemaRef ds:uri="f0d251da-b2ab-4166-8d00-5d08946cbd89"/>
  </ds:schemaRefs>
</ds:datastoreItem>
</file>

<file path=docProps/app.xml><?xml version="1.0" encoding="utf-8"?>
<Properties xmlns="http://schemas.openxmlformats.org/officeDocument/2006/extended-properties" xmlns:vt="http://schemas.openxmlformats.org/officeDocument/2006/docPropsVTypes">
  <Template/>
  <TotalTime>306</TotalTime>
  <Words>2052</Words>
  <Application>Microsoft Office PowerPoint</Application>
  <PresentationFormat>On-screen Show (4:3)</PresentationFormat>
  <Paragraphs>204</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Narrow</vt:lpstr>
      <vt:lpstr>Bahnschrift</vt:lpstr>
      <vt:lpstr>Calibri</vt:lpstr>
      <vt:lpstr>Helvetica</vt:lpstr>
      <vt:lpstr>Office Theme</vt:lpstr>
      <vt:lpstr>Telemedicine Billing: Past, Present, and Future</vt:lpstr>
      <vt:lpstr>PowerPoint Presentation</vt:lpstr>
      <vt:lpstr>Presenter</vt:lpstr>
      <vt:lpstr>Disclaimer</vt:lpstr>
      <vt:lpstr>Traditional Application of Telehealth</vt:lpstr>
      <vt:lpstr>PowerPoint Presentation</vt:lpstr>
      <vt:lpstr> </vt:lpstr>
      <vt:lpstr> </vt:lpstr>
      <vt:lpstr>PowerPoint Presentation</vt:lpstr>
      <vt:lpstr>CMS Guidelines – Coding &amp; Documentation </vt:lpstr>
      <vt:lpstr>PowerPoint Presentation</vt:lpstr>
      <vt:lpstr>CMS Code List – Telehealth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Post-COVID Telemedicine</vt:lpstr>
      <vt:lpstr>PowerPoint Presentation</vt:lpstr>
      <vt:lpstr>jtudor@hcompliance.com James M. Tudor, CPC, PCA Director Billing Compliance HealthCare Compliance Network (HCN) 978-763-8119 ext 805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Sheneman, Jessica</dc:creator>
  <cp:lastModifiedBy>Jim Tudor</cp:lastModifiedBy>
  <cp:revision>30</cp:revision>
  <dcterms:created xsi:type="dcterms:W3CDTF">2020-01-06T18:02:10Z</dcterms:created>
  <dcterms:modified xsi:type="dcterms:W3CDTF">2020-07-23T18:22:19Z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0x01010051E9AC6488518E4A88C5BC8254E60321</vt:lpwstr>
  </property>
</Properties>
</file>