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sldIdLst>
    <p:sldId id="256" r:id="rId2"/>
    <p:sldId id="260" r:id="rId3"/>
    <p:sldId id="272" r:id="rId4"/>
    <p:sldId id="275" r:id="rId5"/>
    <p:sldId id="278" r:id="rId6"/>
    <p:sldId id="280" r:id="rId7"/>
    <p:sldId id="282" r:id="rId8"/>
    <p:sldId id="287" r:id="rId9"/>
    <p:sldId id="284" r:id="rId10"/>
    <p:sldId id="285" r:id="rId11"/>
    <p:sldId id="286" r:id="rId12"/>
    <p:sldId id="274" r:id="rId13"/>
    <p:sldId id="279" r:id="rId14"/>
    <p:sldId id="281" r:id="rId15"/>
    <p:sldId id="283" r:id="rId16"/>
    <p:sldId id="268" r:id="rId17"/>
    <p:sldId id="288" r:id="rId18"/>
    <p:sldId id="258"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0570"/>
    <a:srgbClr val="F1F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7/30/2020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7/30/2020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7/30/2020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7/30/2020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7/30/2020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7/30/2020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7/30/2020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a:t>Click icon to add picture</a:t>
            </a:r>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7/30/2020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7/30/2020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1.jpeg"/><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E4878-431C-40F0-9B32-5D872737A855}"/>
              </a:ext>
            </a:extLst>
          </p:cNvPr>
          <p:cNvSpPr>
            <a:spLocks noGrp="1"/>
          </p:cNvSpPr>
          <p:nvPr>
            <p:ph type="ctrTitle"/>
          </p:nvPr>
        </p:nvSpPr>
        <p:spPr>
          <a:xfrm>
            <a:off x="922789" y="2954644"/>
            <a:ext cx="10533745" cy="1620680"/>
          </a:xfrm>
        </p:spPr>
        <p:txBody>
          <a:bodyPr/>
          <a:lstStyle/>
          <a:p>
            <a:pPr algn="ctr"/>
            <a:br>
              <a:rPr lang="en-US" sz="4400" dirty="0">
                <a:latin typeface="Arial" panose="020B0604020202020204" pitchFamily="34" charset="0"/>
                <a:cs typeface="Arial" panose="020B0604020202020204" pitchFamily="34" charset="0"/>
              </a:rPr>
            </a:br>
            <a:br>
              <a:rPr lang="en-US" sz="4400" dirty="0">
                <a:latin typeface="Arial" panose="020B0604020202020204" pitchFamily="34" charset="0"/>
                <a:cs typeface="Arial" panose="020B0604020202020204" pitchFamily="34" charset="0"/>
              </a:rPr>
            </a:br>
            <a:br>
              <a:rPr lang="en-US" sz="4400" dirty="0">
                <a:latin typeface="Arial" panose="020B0604020202020204" pitchFamily="34" charset="0"/>
                <a:cs typeface="Arial" panose="020B0604020202020204" pitchFamily="34" charset="0"/>
              </a:rPr>
            </a:br>
            <a:br>
              <a:rPr lang="en-US" sz="4800" dirty="0">
                <a:latin typeface="Arial" panose="020B0604020202020204" pitchFamily="34" charset="0"/>
                <a:cs typeface="Arial" panose="020B0604020202020204" pitchFamily="34" charset="0"/>
              </a:rPr>
            </a:br>
            <a:r>
              <a:rPr lang="en-US" sz="4000" dirty="0">
                <a:latin typeface="Arial" panose="020B0604020202020204" pitchFamily="34" charset="0"/>
                <a:cs typeface="Arial" panose="020B0604020202020204" pitchFamily="34" charset="0"/>
              </a:rPr>
              <a:t>Innovation of Your New Virtual “Front Door” – Virtual Healthcare as the New Normal</a:t>
            </a:r>
          </a:p>
        </p:txBody>
      </p:sp>
      <p:pic>
        <p:nvPicPr>
          <p:cNvPr id="5" name="Picture 4" descr="A close up of a screen&#10;&#10;Description automatically generated">
            <a:extLst>
              <a:ext uri="{FF2B5EF4-FFF2-40B4-BE49-F238E27FC236}">
                <a16:creationId xmlns:a16="http://schemas.microsoft.com/office/drawing/2014/main" id="{ED1D4E79-943E-4ABD-B248-71C9E2D4D974}"/>
              </a:ext>
            </a:extLst>
          </p:cNvPr>
          <p:cNvPicPr>
            <a:picLocks noChangeAspect="1"/>
          </p:cNvPicPr>
          <p:nvPr/>
        </p:nvPicPr>
        <p:blipFill>
          <a:blip r:embed="rId2"/>
          <a:stretch>
            <a:fillRect/>
          </a:stretch>
        </p:blipFill>
        <p:spPr>
          <a:xfrm>
            <a:off x="735463" y="441831"/>
            <a:ext cx="10721071" cy="1730828"/>
          </a:xfrm>
          <a:prstGeom prst="rect">
            <a:avLst/>
          </a:prstGeom>
        </p:spPr>
      </p:pic>
      <p:sp>
        <p:nvSpPr>
          <p:cNvPr id="3" name="TextBox 2">
            <a:extLst>
              <a:ext uri="{FF2B5EF4-FFF2-40B4-BE49-F238E27FC236}">
                <a16:creationId xmlns:a16="http://schemas.microsoft.com/office/drawing/2014/main" id="{68A1ECE8-A672-463B-B2F1-E6F3B8A1F195}"/>
              </a:ext>
            </a:extLst>
          </p:cNvPr>
          <p:cNvSpPr txBox="1"/>
          <p:nvPr/>
        </p:nvSpPr>
        <p:spPr>
          <a:xfrm>
            <a:off x="2371817" y="4799030"/>
            <a:ext cx="7448365" cy="830997"/>
          </a:xfrm>
          <a:prstGeom prst="rect">
            <a:avLst/>
          </a:prstGeom>
          <a:noFill/>
        </p:spPr>
        <p:txBody>
          <a:bodyPr wrap="square" rtlCol="0">
            <a:spAutoFit/>
          </a:bodyPr>
          <a:lstStyle/>
          <a:p>
            <a:pPr algn="ctr"/>
            <a:r>
              <a:rPr lang="en-US" sz="2400" dirty="0">
                <a:solidFill>
                  <a:schemeClr val="bg1"/>
                </a:solidFill>
                <a:latin typeface="Arial" panose="020B0604020202020204" pitchFamily="34" charset="0"/>
                <a:cs typeface="Arial" panose="020B0604020202020204" pitchFamily="34" charset="0"/>
              </a:rPr>
              <a:t>Presented by</a:t>
            </a:r>
          </a:p>
          <a:p>
            <a:pPr algn="ctr"/>
            <a:r>
              <a:rPr lang="en-US" sz="2400" dirty="0">
                <a:solidFill>
                  <a:schemeClr val="bg1"/>
                </a:solidFill>
                <a:latin typeface="Arial" panose="020B0604020202020204" pitchFamily="34" charset="0"/>
                <a:cs typeface="Arial" panose="020B0604020202020204" pitchFamily="34" charset="0"/>
              </a:rPr>
              <a:t>Nan Gallagher, JD, Esquire</a:t>
            </a:r>
          </a:p>
        </p:txBody>
      </p:sp>
      <p:pic>
        <p:nvPicPr>
          <p:cNvPr id="7" name="Picture 6" descr="A person sitting in front of a computer&#10;&#10;Description automatically generated">
            <a:extLst>
              <a:ext uri="{FF2B5EF4-FFF2-40B4-BE49-F238E27FC236}">
                <a16:creationId xmlns:a16="http://schemas.microsoft.com/office/drawing/2014/main" id="{9A498AC3-A24B-4F2B-9A31-37AB0EB41D80}"/>
              </a:ext>
            </a:extLst>
          </p:cNvPr>
          <p:cNvPicPr>
            <a:picLocks noChangeAspect="1"/>
          </p:cNvPicPr>
          <p:nvPr/>
        </p:nvPicPr>
        <p:blipFill>
          <a:blip r:embed="rId3"/>
          <a:stretch>
            <a:fillRect/>
          </a:stretch>
        </p:blipFill>
        <p:spPr>
          <a:xfrm>
            <a:off x="5142450" y="1873613"/>
            <a:ext cx="1761127" cy="1177754"/>
          </a:xfrm>
          <a:prstGeom prst="rect">
            <a:avLst/>
          </a:prstGeom>
        </p:spPr>
      </p:pic>
    </p:spTree>
    <p:extLst>
      <p:ext uri="{BB962C8B-B14F-4D97-AF65-F5344CB8AC3E}">
        <p14:creationId xmlns:p14="http://schemas.microsoft.com/office/powerpoint/2010/main" val="3058357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5" y="1195115"/>
            <a:ext cx="6625705" cy="5954325"/>
          </a:xfrm>
        </p:spPr>
        <p:txBody>
          <a:bodyPr vert="horz" lIns="91440" tIns="45720" rIns="91440" bIns="45720" rtlCol="0" anchor="ctr">
            <a:normAutofit/>
          </a:bodyPr>
          <a:lstStyle/>
          <a:p>
            <a:pPr lvl="0"/>
            <a:r>
              <a:rPr lang="en-US" sz="1800" dirty="0">
                <a:solidFill>
                  <a:schemeClr val="bg1"/>
                </a:solidFill>
                <a:latin typeface="+mn-lt"/>
                <a:cs typeface="Arial" panose="020B0604020202020204" pitchFamily="34" charset="0"/>
              </a:rPr>
              <a:t>Making virtual office hours a permanent component of your practice allows for:</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	(i) 	Increased access to patients (and vice versa)</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	(ii)	Keeping up with the “Joneses”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	(iii)	Predictability in scheduling</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	(iv)	Increased revenue (*in time)</a:t>
            </a:r>
            <a:br>
              <a:rPr lang="en-US" sz="2000" dirty="0">
                <a:solidFill>
                  <a:schemeClr val="bg1"/>
                </a:solidFill>
                <a:latin typeface="+mn-lt"/>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Virtual office hours</a:t>
            </a:r>
            <a:endParaRPr lang="en-US" sz="36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6070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042517" y="822255"/>
            <a:ext cx="6524357" cy="5954325"/>
          </a:xfrm>
        </p:spPr>
        <p:txBody>
          <a:bodyPr vert="horz" lIns="91440" tIns="45720" rIns="91440" bIns="45720" rtlCol="0" anchor="ctr">
            <a:normAutofit/>
          </a:bodyPr>
          <a:lstStyle/>
          <a:p>
            <a:br>
              <a:rPr lang="en-US" sz="2000" dirty="0">
                <a:solidFill>
                  <a:schemeClr val="accent3">
                    <a:lumMod val="75000"/>
                  </a:schemeClr>
                </a:solidFill>
                <a:latin typeface="+mn-lt"/>
                <a:cs typeface="Arial" panose="020B0604020202020204" pitchFamily="34" charset="0"/>
              </a:rPr>
            </a:br>
            <a:r>
              <a:rPr lang="en-US" sz="2000" dirty="0">
                <a:solidFill>
                  <a:schemeClr val="bg1"/>
                </a:solidFill>
                <a:latin typeface="+mn-lt"/>
                <a:cs typeface="Arial" panose="020B0604020202020204" pitchFamily="34" charset="0"/>
              </a:rPr>
              <a:t>No real relaxation of rules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Check the Prescription Monitoring Program </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Doctor “Shopping”</a:t>
            </a:r>
            <a:br>
              <a:rPr lang="en-US" sz="2000" dirty="0">
                <a:solidFill>
                  <a:schemeClr val="bg1"/>
                </a:solidFill>
                <a:highlight>
                  <a:srgbClr val="FFFF00"/>
                </a:highlight>
                <a:latin typeface="+mn-lt"/>
                <a:cs typeface="Arial" panose="020B0604020202020204" pitchFamily="34" charset="0"/>
              </a:rPr>
            </a:br>
            <a:br>
              <a:rPr lang="en-US" sz="2000" dirty="0">
                <a:solidFill>
                  <a:schemeClr val="bg1"/>
                </a:solidFill>
                <a:latin typeface="+mn-lt"/>
                <a:cs typeface="Arial" panose="020B0604020202020204" pitchFamily="34" charset="0"/>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987544" y="1195115"/>
            <a:ext cx="353412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Prescribing</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35349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702592"/>
            <a:ext cx="6232398" cy="5954325"/>
          </a:xfrm>
        </p:spPr>
        <p:txBody>
          <a:bodyPr vert="horz" lIns="91440" tIns="45720" rIns="91440" bIns="45720" rtlCol="0" anchor="ctr">
            <a:normAutofit/>
          </a:bodyPr>
          <a:lstStyle/>
          <a:p>
            <a:r>
              <a:rPr lang="en-US" sz="1800" dirty="0">
                <a:solidFill>
                  <a:schemeClr val="bg1"/>
                </a:solidFill>
                <a:latin typeface="+mn-lt"/>
                <a:cs typeface="Arial" panose="020B0604020202020204" pitchFamily="34" charset="0"/>
              </a:rPr>
              <a:t>People are turning to record numbers of medical professionals and platforms for insight, recommendations, and support.</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Make your website as user-friendly and approachable for patients in general and for telehealth services.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The “viewer experience” on your site should be one of solid engagement, questions being answered, and robust curiosity to receive more from your practice.</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Consider a virtual tour of your office and/or professional video recorded interviews of physicians.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Optimize website for telemedicine.</a:t>
            </a:r>
            <a:br>
              <a:rPr lang="en-US" sz="1800" dirty="0">
                <a:solidFill>
                  <a:schemeClr val="bg1"/>
                </a:solidFill>
                <a:latin typeface="+mn-lt"/>
                <a:cs typeface="Arial" panose="020B0604020202020204" pitchFamily="34" charset="0"/>
              </a:rPr>
            </a:br>
            <a:br>
              <a:rPr lang="en-US" sz="1900" dirty="0">
                <a:solidFill>
                  <a:schemeClr val="bg1"/>
                </a:solidFill>
                <a:latin typeface="+mn-lt"/>
                <a:cs typeface="Arial" panose="020B0604020202020204" pitchFamily="34" charset="0"/>
              </a:rPr>
            </a:br>
            <a:endParaRPr lang="en-US" sz="1900" dirty="0">
              <a:solidFill>
                <a:schemeClr val="accent6">
                  <a:lumMod val="50000"/>
                </a:schemeClr>
              </a:solidFill>
              <a:latin typeface="+mn-lt"/>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987545" y="1195115"/>
            <a:ext cx="3257680"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Your WEBSITE</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312965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0"/>
            <a:ext cx="6232398" cy="5954325"/>
          </a:xfrm>
        </p:spPr>
        <p:txBody>
          <a:bodyPr vert="horz" lIns="91440" tIns="45720" rIns="91440" bIns="45720" rtlCol="0" anchor="ctr">
            <a:normAutofit/>
          </a:bodyPr>
          <a:lstStyle/>
          <a:p>
            <a:br>
              <a:rPr lang="en-US" sz="2000" dirty="0">
                <a:solidFill>
                  <a:schemeClr val="accent3">
                    <a:lumMod val="75000"/>
                  </a:schemeClr>
                </a:solidFill>
                <a:latin typeface="Arial" panose="020B0604020202020204" pitchFamily="34" charset="0"/>
                <a:cs typeface="Arial" panose="020B0604020202020204" pitchFamily="34" charset="0"/>
              </a:rPr>
            </a:br>
            <a:br>
              <a:rPr lang="en-US" sz="2000" dirty="0">
                <a:solidFill>
                  <a:schemeClr val="accent3">
                    <a:lumMod val="75000"/>
                  </a:schemeClr>
                </a:solidFill>
                <a:latin typeface="Arial" panose="020B0604020202020204" pitchFamily="34" charset="0"/>
                <a:cs typeface="Arial" panose="020B0604020202020204" pitchFamily="34" charset="0"/>
              </a:rPr>
            </a:br>
            <a:br>
              <a:rPr lang="en-US" sz="2000" dirty="0">
                <a:solidFill>
                  <a:schemeClr val="accent3">
                    <a:lumMod val="75000"/>
                  </a:schemeClr>
                </a:solidFill>
                <a:latin typeface="Arial" panose="020B0604020202020204" pitchFamily="34" charset="0"/>
                <a:cs typeface="Arial" panose="020B0604020202020204" pitchFamily="34" charset="0"/>
              </a:rPr>
            </a:br>
            <a:r>
              <a:rPr lang="en-US" sz="1900" dirty="0">
                <a:solidFill>
                  <a:schemeClr val="bg1"/>
                </a:solidFill>
                <a:latin typeface="+mn-lt"/>
                <a:cs typeface="Arial" panose="020B0604020202020204" pitchFamily="34" charset="0"/>
              </a:rPr>
              <a:t>Statistics are beginning to show that medical practices that offer the ease of an “app” to their patients for various services are making some practices eek out in front of the rest.</a:t>
            </a:r>
            <a:br>
              <a:rPr lang="en-US" sz="1900" dirty="0">
                <a:solidFill>
                  <a:schemeClr val="bg1"/>
                </a:solidFill>
                <a:latin typeface="+mn-lt"/>
                <a:cs typeface="Arial" panose="020B0604020202020204" pitchFamily="34" charset="0"/>
              </a:rPr>
            </a:b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App Services:</a:t>
            </a: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(i)  Patient Portal</a:t>
            </a: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(ii) Forms</a:t>
            </a: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(iii) Secure Payments</a:t>
            </a: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(iv) Telehealth</a:t>
            </a:r>
            <a:br>
              <a:rPr lang="en-US" sz="1900" dirty="0">
                <a:solidFill>
                  <a:schemeClr val="bg1"/>
                </a:solidFill>
                <a:latin typeface="+mn-lt"/>
                <a:cs typeface="Arial" panose="020B0604020202020204" pitchFamily="34" charset="0"/>
              </a:rPr>
            </a:br>
            <a:r>
              <a:rPr lang="en-US" sz="1900" dirty="0">
                <a:solidFill>
                  <a:schemeClr val="bg1"/>
                </a:solidFill>
                <a:latin typeface="+mn-lt"/>
                <a:cs typeface="Arial" panose="020B0604020202020204" pitchFamily="34" charset="0"/>
              </a:rPr>
              <a:t>(v) Reviews</a:t>
            </a:r>
            <a:br>
              <a:rPr lang="en-US" sz="1900" dirty="0">
                <a:solidFill>
                  <a:schemeClr val="bg1"/>
                </a:solidFill>
                <a:latin typeface="+mn-lt"/>
                <a:cs typeface="Arial" panose="020B0604020202020204" pitchFamily="34" charset="0"/>
              </a:rPr>
            </a:br>
            <a:br>
              <a:rPr lang="en-US" sz="1900" dirty="0">
                <a:solidFill>
                  <a:schemeClr val="bg1"/>
                </a:solidFill>
                <a:latin typeface="+mn-lt"/>
                <a:cs typeface="Arial" panose="020B0604020202020204" pitchFamily="34" charset="0"/>
              </a:rPr>
            </a:br>
            <a:endParaRPr lang="en-US" sz="1900" dirty="0">
              <a:solidFill>
                <a:schemeClr val="accent6">
                  <a:lumMod val="50000"/>
                </a:schemeClr>
              </a:solidFill>
              <a:latin typeface="+mn-lt"/>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987545" y="1195115"/>
            <a:ext cx="3257680"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Consider an             “App”</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5651611"/>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822121"/>
            <a:ext cx="6434189" cy="6338326"/>
          </a:xfrm>
        </p:spPr>
        <p:txBody>
          <a:bodyPr vert="horz" lIns="91440" tIns="45720" rIns="91440" bIns="45720" rtlCol="0" anchor="ctr">
            <a:normAutofit fontScale="90000"/>
          </a:bodyPr>
          <a:lstStyle/>
          <a:p>
            <a:pPr lvl="0"/>
            <a:r>
              <a:rPr lang="en-US" sz="1800" dirty="0">
                <a:solidFill>
                  <a:schemeClr val="bg1"/>
                </a:solidFill>
                <a:latin typeface="+mn-lt"/>
                <a:cs typeface="Arial" panose="020B0604020202020204" pitchFamily="34" charset="0"/>
              </a:rPr>
              <a:t>Adhere to federal, state, regulatory, &amp; payer guidelines.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Be mindful of the anticipated contracture of existing flexibilities.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Make sure virtual healthcare services rendered are completely reflected in the patients’ records.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Entrust the billing of these services to a qualified professional who is adept at telehealth coding &amp; documentation parameters.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Maintain compliant documentation (i.e., intakes, waivers, virtual visit communications and chart notes).</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Effectively communicate network status transparency.</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Confirm payer coverage.</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Confirm professional liability coverage.</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“See” patients IRL when appropriate.</a:t>
            </a:r>
            <a:br>
              <a:rPr lang="en-US" sz="1800" dirty="0">
                <a:solidFill>
                  <a:schemeClr val="bg1"/>
                </a:solidFill>
                <a:latin typeface="+mn-lt"/>
                <a:cs typeface="Arial" panose="020B0604020202020204" pitchFamily="34" charset="0"/>
              </a:rPr>
            </a:br>
            <a:br>
              <a:rPr lang="en-US" sz="1800" dirty="0">
                <a:solidFill>
                  <a:schemeClr val="bg1"/>
                </a:solidFill>
                <a:latin typeface="+mn-lt"/>
                <a:cs typeface="Arial" panose="020B0604020202020204" pitchFamily="34" charset="0"/>
              </a:rPr>
            </a:br>
            <a:r>
              <a:rPr lang="en-US" sz="1800" dirty="0">
                <a:solidFill>
                  <a:schemeClr val="bg1"/>
                </a:solidFill>
                <a:latin typeface="+mn-lt"/>
                <a:cs typeface="Arial" panose="020B0604020202020204" pitchFamily="34" charset="0"/>
              </a:rPr>
              <a:t>Consider appointing a General Counsel for your practice.</a:t>
            </a:r>
            <a:br>
              <a:rPr lang="en-US" sz="1800" dirty="0">
                <a:solidFill>
                  <a:schemeClr val="bg1"/>
                </a:solidFill>
                <a:latin typeface="+mn-lt"/>
              </a:rPr>
            </a:br>
            <a:br>
              <a:rPr lang="en-US" sz="2000" dirty="0">
                <a:solidFill>
                  <a:schemeClr val="bg1"/>
                </a:solidFill>
                <a:latin typeface="+mn-lt"/>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4286015" cy="4467770"/>
          </a:xfrm>
        </p:spPr>
        <p:txBody>
          <a:bodyPr vert="horz" lIns="91440" tIns="45720" rIns="91440" bIns="45720" rtlCol="0" anchor="ctr">
            <a:normAutofit/>
          </a:bodyPr>
          <a:lstStyle/>
          <a:p>
            <a:r>
              <a:rPr lang="en-US" sz="3500" dirty="0">
                <a:solidFill>
                  <a:schemeClr val="tx1"/>
                </a:solidFill>
                <a:latin typeface="Arial" panose="020B0604020202020204" pitchFamily="34" charset="0"/>
                <a:cs typeface="Arial" panose="020B0604020202020204" pitchFamily="34" charset="0"/>
              </a:rPr>
              <a:t>Legal &amp; Regulatory considerations </a:t>
            </a:r>
            <a:endParaRPr lang="en-US" sz="35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33472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052891" y="1104757"/>
            <a:ext cx="6524357" cy="5954325"/>
          </a:xfrm>
        </p:spPr>
        <p:txBody>
          <a:bodyPr vert="horz" lIns="91440" tIns="45720" rIns="91440" bIns="45720" rtlCol="0" anchor="ctr">
            <a:normAutofit fontScale="90000"/>
          </a:bodyPr>
          <a:lstStyle/>
          <a:p>
            <a:br>
              <a:rPr lang="en-US" sz="2000" dirty="0">
                <a:solidFill>
                  <a:schemeClr val="accent3">
                    <a:lumMod val="75000"/>
                  </a:schemeClr>
                </a:solidFill>
                <a:latin typeface="Arial" panose="020B0604020202020204" pitchFamily="34" charset="0"/>
                <a:cs typeface="Arial" panose="020B0604020202020204" pitchFamily="34" charset="0"/>
              </a:rPr>
            </a:br>
            <a:r>
              <a:rPr lang="en-US" sz="2000" dirty="0">
                <a:solidFill>
                  <a:schemeClr val="bg1"/>
                </a:solidFill>
                <a:latin typeface="+mn-lt"/>
                <a:cs typeface="Arial" panose="020B0604020202020204" pitchFamily="34" charset="0"/>
              </a:rPr>
              <a:t>Slippery slope</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The physician-patient relationship.</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Assess patients as a whole but take backgrounds into consideration.</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Do not be fooled by the informalities.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The “slow manipulation” – recognize it.</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Terminate relationships when appropriate.</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Licensing Boards troll for boundary violations.</a:t>
            </a:r>
            <a:br>
              <a:rPr lang="en-US" sz="2000" dirty="0">
                <a:solidFill>
                  <a:schemeClr val="bg1"/>
                </a:solidFill>
                <a:highlight>
                  <a:srgbClr val="FFFF00"/>
                </a:highlight>
                <a:latin typeface="+mn-lt"/>
                <a:cs typeface="Arial" panose="020B0604020202020204" pitchFamily="34" charset="0"/>
              </a:rPr>
            </a:br>
            <a:br>
              <a:rPr lang="en-US" sz="2000" dirty="0">
                <a:solidFill>
                  <a:schemeClr val="bg1"/>
                </a:solidFill>
                <a:highlight>
                  <a:srgbClr val="FFFF00"/>
                </a:highlight>
                <a:latin typeface="+mn-lt"/>
                <a:cs typeface="Arial" panose="020B0604020202020204" pitchFamily="34" charset="0"/>
              </a:rPr>
            </a:br>
            <a:br>
              <a:rPr lang="en-US" sz="2000" dirty="0">
                <a:solidFill>
                  <a:schemeClr val="bg1"/>
                </a:solidFill>
                <a:latin typeface="+mn-lt"/>
                <a:cs typeface="Arial" panose="020B0604020202020204" pitchFamily="34" charset="0"/>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987545" y="1195115"/>
            <a:ext cx="3257680"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BEWARE THE EROSION OF BOUNDARIES</a:t>
            </a:r>
            <a:endParaRPr lang="en-US" sz="1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377379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234251" y="571500"/>
            <a:ext cx="6625705" cy="5954325"/>
          </a:xfrm>
        </p:spPr>
        <p:txBody>
          <a:bodyPr vert="horz" lIns="91440" tIns="45720" rIns="91440" bIns="45720" rtlCol="0" anchor="ctr">
            <a:normAutofit/>
          </a:bodyPr>
          <a:lstStyle/>
          <a:p>
            <a:r>
              <a:rPr lang="en-US" sz="2000" dirty="0">
                <a:solidFill>
                  <a:schemeClr val="bg1"/>
                </a:solidFill>
                <a:latin typeface="+mn-lt"/>
                <a:cs typeface="Arial" panose="020B0604020202020204" pitchFamily="34" charset="0"/>
              </a:rPr>
              <a:t>Capitalize on distance-healthcare.</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Stay abreast of new healthcare delivery models.</a:t>
            </a:r>
            <a:br>
              <a:rPr lang="en-US" sz="2000" dirty="0">
                <a:solidFill>
                  <a:schemeClr val="accent6">
                    <a:lumMod val="50000"/>
                  </a:schemeClr>
                </a:solidFill>
                <a:latin typeface="+mn-lt"/>
                <a:cs typeface="Arial" panose="020B0604020202020204" pitchFamily="34" charset="0"/>
              </a:rPr>
            </a:br>
            <a:br>
              <a:rPr lang="en-US" sz="2000" dirty="0">
                <a:solidFill>
                  <a:schemeClr val="accent6">
                    <a:lumMod val="50000"/>
                  </a:schemeClr>
                </a:solidFill>
                <a:latin typeface="+mn-lt"/>
                <a:cs typeface="Arial" panose="020B0604020202020204" pitchFamily="34" charset="0"/>
              </a:rPr>
            </a:br>
            <a:r>
              <a:rPr lang="en-US" sz="2000" dirty="0">
                <a:solidFill>
                  <a:schemeClr val="bg1"/>
                </a:solidFill>
                <a:latin typeface="+mn-lt"/>
                <a:cs typeface="Arial" panose="020B0604020202020204" pitchFamily="34" charset="0"/>
              </a:rPr>
              <a:t>Increase web presence &amp; enhance technology.</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Do not forget legal considerations.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Boundaries!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Invest in infrastructure.</a:t>
            </a:r>
            <a:br>
              <a:rPr lang="en-US" sz="2400" dirty="0">
                <a:solidFill>
                  <a:schemeClr val="accent6">
                    <a:lumMod val="50000"/>
                  </a:schemeClr>
                </a:solidFill>
                <a:latin typeface="Arial" panose="020B0604020202020204" pitchFamily="34" charset="0"/>
                <a:cs typeface="Arial" panose="020B0604020202020204" pitchFamily="34" charset="0"/>
              </a:rPr>
            </a:br>
            <a:endParaRPr lang="en-US" sz="2400" dirty="0">
              <a:solidFill>
                <a:schemeClr val="accent6">
                  <a:lumMod val="50000"/>
                </a:schemeClr>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796834" y="1195115"/>
            <a:ext cx="3640583"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TAKEAWAYS</a:t>
            </a:r>
          </a:p>
        </p:txBody>
      </p:sp>
    </p:spTree>
    <p:extLst>
      <p:ext uri="{BB962C8B-B14F-4D97-AF65-F5344CB8AC3E}">
        <p14:creationId xmlns:p14="http://schemas.microsoft.com/office/powerpoint/2010/main" val="80656825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7415319" y="501510"/>
            <a:ext cx="6625705" cy="5954325"/>
          </a:xfrm>
        </p:spPr>
        <p:txBody>
          <a:bodyPr vert="horz" lIns="91440" tIns="45720" rIns="91440" bIns="45720" rtlCol="0" anchor="ctr">
            <a:normAutofit/>
          </a:bodyPr>
          <a:lstStyle/>
          <a:p>
            <a:br>
              <a:rPr lang="en-US" sz="2400" dirty="0">
                <a:solidFill>
                  <a:schemeClr val="accent6">
                    <a:lumMod val="50000"/>
                  </a:schemeClr>
                </a:solidFill>
                <a:latin typeface="Arial" panose="020B0604020202020204" pitchFamily="34" charset="0"/>
                <a:cs typeface="Arial" panose="020B0604020202020204" pitchFamily="34" charset="0"/>
              </a:rPr>
            </a:br>
            <a:endParaRPr lang="en-US" sz="2400" dirty="0">
              <a:solidFill>
                <a:schemeClr val="accent6">
                  <a:lumMod val="50000"/>
                </a:schemeClr>
              </a:solidFill>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796834" y="1195115"/>
            <a:ext cx="3640583"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QUEstions</a:t>
            </a:r>
          </a:p>
        </p:txBody>
      </p:sp>
      <p:pic>
        <p:nvPicPr>
          <p:cNvPr id="1026" name="Picture 2" descr="See the source image">
            <a:extLst>
              <a:ext uri="{FF2B5EF4-FFF2-40B4-BE49-F238E27FC236}">
                <a16:creationId xmlns:a16="http://schemas.microsoft.com/office/drawing/2014/main" id="{BFAAE4B2-7718-4CF1-94E5-FABF0E78A5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643" y="1668323"/>
            <a:ext cx="4514850" cy="3381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5744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1046CBF-E119-48A7-AC04-18B556AD5ACC}"/>
              </a:ext>
            </a:extLst>
          </p:cNvPr>
          <p:cNvSpPr>
            <a:spLocks noGrp="1"/>
          </p:cNvSpPr>
          <p:nvPr>
            <p:ph type="ctrTitle"/>
          </p:nvPr>
        </p:nvSpPr>
        <p:spPr>
          <a:xfrm>
            <a:off x="1754191" y="3938072"/>
            <a:ext cx="8825658" cy="1299610"/>
          </a:xfrm>
        </p:spPr>
        <p:txBody>
          <a:bodyPr/>
          <a:lstStyle/>
          <a:p>
            <a:pPr algn="ctr"/>
            <a:r>
              <a:rPr lang="en-US" sz="2400" dirty="0">
                <a:latin typeface="Arial" panose="020B0604020202020204" pitchFamily="34" charset="0"/>
                <a:cs typeface="Arial" panose="020B0604020202020204" pitchFamily="34" charset="0"/>
              </a:rPr>
              <a:t>Nan Gallagher, JD, Esquire</a:t>
            </a:r>
            <a:br>
              <a:rPr lang="en-US" sz="32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Nan@DocAdvocates.com</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973.998.8494 (Office)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973.229.7876 (Mobile)</a:t>
            </a:r>
            <a:br>
              <a:rPr lang="en-US" sz="2400" dirty="0">
                <a:latin typeface="Arial" panose="020B0604020202020204" pitchFamily="34" charset="0"/>
                <a:cs typeface="Arial" panose="020B0604020202020204" pitchFamily="34" charset="0"/>
              </a:rPr>
            </a:br>
            <a:r>
              <a:rPr lang="en-US" sz="2400" dirty="0">
                <a:latin typeface="Arial" panose="020B0604020202020204" pitchFamily="34" charset="0"/>
                <a:cs typeface="Arial" panose="020B0604020202020204" pitchFamily="34" charset="0"/>
              </a:rPr>
              <a:t>DocAdvocates.com</a:t>
            </a:r>
          </a:p>
        </p:txBody>
      </p:sp>
      <p:pic>
        <p:nvPicPr>
          <p:cNvPr id="9" name="Picture 8">
            <a:extLst>
              <a:ext uri="{FF2B5EF4-FFF2-40B4-BE49-F238E27FC236}">
                <a16:creationId xmlns:a16="http://schemas.microsoft.com/office/drawing/2014/main" id="{B28A18EA-E930-43BB-9D4A-4069DD3BEC19}"/>
              </a:ext>
            </a:extLst>
          </p:cNvPr>
          <p:cNvPicPr>
            <a:picLocks noChangeAspect="1"/>
          </p:cNvPicPr>
          <p:nvPr/>
        </p:nvPicPr>
        <p:blipFill>
          <a:blip r:embed="rId2"/>
          <a:stretch>
            <a:fillRect/>
          </a:stretch>
        </p:blipFill>
        <p:spPr>
          <a:xfrm>
            <a:off x="734103" y="1437438"/>
            <a:ext cx="10723793" cy="1731414"/>
          </a:xfrm>
          <a:prstGeom prst="rect">
            <a:avLst/>
          </a:prstGeom>
        </p:spPr>
      </p:pic>
    </p:spTree>
    <p:extLst>
      <p:ext uri="{BB962C8B-B14F-4D97-AF65-F5344CB8AC3E}">
        <p14:creationId xmlns:p14="http://schemas.microsoft.com/office/powerpoint/2010/main" val="2831692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987545" y="1195115"/>
            <a:ext cx="3257680"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No Conflicts</a:t>
            </a:r>
          </a:p>
        </p:txBody>
      </p:sp>
      <p:sp>
        <p:nvSpPr>
          <p:cNvPr id="5" name="Title 4">
            <a:extLst>
              <a:ext uri="{FF2B5EF4-FFF2-40B4-BE49-F238E27FC236}">
                <a16:creationId xmlns:a16="http://schemas.microsoft.com/office/drawing/2014/main" id="{23A944BF-9305-4DA7-B1C1-E368A5F4217F}"/>
              </a:ext>
            </a:extLst>
          </p:cNvPr>
          <p:cNvSpPr>
            <a:spLocks noGrp="1"/>
          </p:cNvSpPr>
          <p:nvPr>
            <p:ph type="title"/>
          </p:nvPr>
        </p:nvSpPr>
        <p:spPr>
          <a:xfrm>
            <a:off x="553674" y="2734097"/>
            <a:ext cx="3568663" cy="2227372"/>
          </a:xfrm>
        </p:spPr>
        <p:txBody>
          <a:bodyPr/>
          <a:lstStyle/>
          <a:p>
            <a:endParaRPr lang="en-US" dirty="0"/>
          </a:p>
        </p:txBody>
      </p:sp>
      <p:sp>
        <p:nvSpPr>
          <p:cNvPr id="6" name="TextBox 5">
            <a:extLst>
              <a:ext uri="{FF2B5EF4-FFF2-40B4-BE49-F238E27FC236}">
                <a16:creationId xmlns:a16="http://schemas.microsoft.com/office/drawing/2014/main" id="{4C6FE7B0-ED10-48C3-AC3A-9180A52C3511}"/>
              </a:ext>
            </a:extLst>
          </p:cNvPr>
          <p:cNvSpPr txBox="1"/>
          <p:nvPr/>
        </p:nvSpPr>
        <p:spPr>
          <a:xfrm>
            <a:off x="5526668" y="2441196"/>
            <a:ext cx="5513243" cy="1446550"/>
          </a:xfrm>
          <a:prstGeom prst="rect">
            <a:avLst/>
          </a:prstGeom>
          <a:noFill/>
        </p:spPr>
        <p:txBody>
          <a:bodyPr wrap="square" rtlCol="0">
            <a:spAutoFit/>
          </a:bodyPr>
          <a:lstStyle/>
          <a:p>
            <a:r>
              <a:rPr lang="en-US" sz="2200" dirty="0">
                <a:solidFill>
                  <a:schemeClr val="bg1"/>
                </a:solidFill>
              </a:rPr>
              <a:t>I have no conflicts of interest.</a:t>
            </a:r>
          </a:p>
          <a:p>
            <a:endParaRPr lang="en-US" sz="2200" dirty="0">
              <a:solidFill>
                <a:schemeClr val="bg1"/>
              </a:solidFill>
            </a:endParaRPr>
          </a:p>
          <a:p>
            <a:r>
              <a:rPr lang="en-US" sz="2200" dirty="0">
                <a:solidFill>
                  <a:schemeClr val="bg1"/>
                </a:solidFill>
              </a:rPr>
              <a:t>I am not being remunerated for this presentation.</a:t>
            </a:r>
          </a:p>
        </p:txBody>
      </p:sp>
    </p:spTree>
    <p:extLst>
      <p:ext uri="{BB962C8B-B14F-4D97-AF65-F5344CB8AC3E}">
        <p14:creationId xmlns:p14="http://schemas.microsoft.com/office/powerpoint/2010/main" val="1999520839"/>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4833142" y="1209502"/>
            <a:ext cx="7003724" cy="5954325"/>
          </a:xfrm>
        </p:spPr>
        <p:txBody>
          <a:bodyPr vert="horz" lIns="91440" tIns="45720" rIns="91440" bIns="45720" rtlCol="0" anchor="ctr">
            <a:normAutofit/>
          </a:bodyPr>
          <a:lstStyle/>
          <a:p>
            <a:pPr marL="285750" indent="-285750"/>
            <a:r>
              <a:rPr lang="en-US" sz="2000" dirty="0">
                <a:solidFill>
                  <a:schemeClr val="accent3">
                    <a:lumMod val="75000"/>
                  </a:schemeClr>
                </a:solidFill>
                <a:latin typeface="Arial" panose="020B0604020202020204" pitchFamily="34" charset="0"/>
                <a:cs typeface="Arial" panose="020B0604020202020204" pitchFamily="34" charset="0"/>
              </a:rPr>
              <a:t>	</a:t>
            </a:r>
            <a:br>
              <a:rPr lang="en-US" sz="2000" dirty="0">
                <a:solidFill>
                  <a:schemeClr val="accent6">
                    <a:lumMod val="50000"/>
                  </a:schemeClr>
                </a:solidFill>
                <a:latin typeface="Arial" panose="020B0604020202020204" pitchFamily="34" charset="0"/>
                <a:cs typeface="Arial" panose="020B0604020202020204" pitchFamily="34" charset="0"/>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834501" y="1195115"/>
            <a:ext cx="3582890"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Thank You!</a:t>
            </a:r>
          </a:p>
        </p:txBody>
      </p:sp>
      <p:pic>
        <p:nvPicPr>
          <p:cNvPr id="14" name="Picture 6" descr="image49">
            <a:extLst>
              <a:ext uri="{FF2B5EF4-FFF2-40B4-BE49-F238E27FC236}">
                <a16:creationId xmlns:a16="http://schemas.microsoft.com/office/drawing/2014/main" id="{C6D5E7A6-9E99-4386-A059-1B8B754DAE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46204" y="1450459"/>
            <a:ext cx="2150288" cy="696887"/>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4" descr="image26">
            <a:extLst>
              <a:ext uri="{FF2B5EF4-FFF2-40B4-BE49-F238E27FC236}">
                <a16:creationId xmlns:a16="http://schemas.microsoft.com/office/drawing/2014/main" id="{EF06DF1D-DFCB-4CF5-ACAB-BAC1F908C2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92379" y="2595155"/>
            <a:ext cx="2457564" cy="780189"/>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8" descr="image37">
            <a:extLst>
              <a:ext uri="{FF2B5EF4-FFF2-40B4-BE49-F238E27FC236}">
                <a16:creationId xmlns:a16="http://schemas.microsoft.com/office/drawing/2014/main" id="{4E75E961-62C3-492D-828D-36F0A37877A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36078" y="3823153"/>
            <a:ext cx="2089493" cy="72709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4" descr="image25">
            <a:extLst>
              <a:ext uri="{FF2B5EF4-FFF2-40B4-BE49-F238E27FC236}">
                <a16:creationId xmlns:a16="http://schemas.microsoft.com/office/drawing/2014/main" id="{7B5EADAE-A1D9-4A33-AC8A-28FDC20B9A8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54319" y="4896623"/>
            <a:ext cx="2089493" cy="69475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8" descr="image69">
            <a:extLst>
              <a:ext uri="{FF2B5EF4-FFF2-40B4-BE49-F238E27FC236}">
                <a16:creationId xmlns:a16="http://schemas.microsoft.com/office/drawing/2014/main" id="{5AB212B9-7047-49BB-8CF2-90EABA2DAF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528190" y="864329"/>
            <a:ext cx="2162228" cy="181096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10" descr="image70">
            <a:extLst>
              <a:ext uri="{FF2B5EF4-FFF2-40B4-BE49-F238E27FC236}">
                <a16:creationId xmlns:a16="http://schemas.microsoft.com/office/drawing/2014/main" id="{DBE6713A-E575-4D7B-B133-2B61E13C928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76268" y="2628940"/>
            <a:ext cx="2115793" cy="66647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12" descr="image21">
            <a:extLst>
              <a:ext uri="{FF2B5EF4-FFF2-40B4-BE49-F238E27FC236}">
                <a16:creationId xmlns:a16="http://schemas.microsoft.com/office/drawing/2014/main" id="{92ADBFCF-92EA-4642-82EA-EC2D3740791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476268" y="3781068"/>
            <a:ext cx="2252548" cy="85033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16" descr="image38">
            <a:extLst>
              <a:ext uri="{FF2B5EF4-FFF2-40B4-BE49-F238E27FC236}">
                <a16:creationId xmlns:a16="http://schemas.microsoft.com/office/drawing/2014/main" id="{A78CA113-A7D3-4B00-9963-BEB47D9071C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622412" y="4887316"/>
            <a:ext cx="2048323" cy="681068"/>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2" descr="image35">
            <a:extLst>
              <a:ext uri="{FF2B5EF4-FFF2-40B4-BE49-F238E27FC236}">
                <a16:creationId xmlns:a16="http://schemas.microsoft.com/office/drawing/2014/main" id="{E0DEBB0D-F2CE-4F5B-ABDB-8E412F3A0E7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75501" y="2609416"/>
            <a:ext cx="1274734" cy="6499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2123673"/>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921408"/>
            <a:ext cx="6232398" cy="5954325"/>
          </a:xfrm>
        </p:spPr>
        <p:txBody>
          <a:bodyPr vert="horz" lIns="91440" tIns="45720" rIns="91440" bIns="45720" rtlCol="0" anchor="ctr">
            <a:normAutofit/>
          </a:bodyPr>
          <a:lstStyle/>
          <a:p>
            <a:pPr lvl="0"/>
            <a:br>
              <a:rPr lang="en-US" sz="2000" dirty="0">
                <a:solidFill>
                  <a:schemeClr val="accent3">
                    <a:lumMod val="75000"/>
                  </a:schemeClr>
                </a:solidFill>
                <a:latin typeface="+mn-lt"/>
                <a:cs typeface="Arial" panose="020B0604020202020204" pitchFamily="34" charset="0"/>
              </a:rPr>
            </a:br>
            <a:r>
              <a:rPr lang="en-US" sz="2000" dirty="0">
                <a:solidFill>
                  <a:schemeClr val="bg1"/>
                </a:solidFill>
                <a:latin typeface="+mn-lt"/>
              </a:rPr>
              <a:t>(1)  Overview the growing benefits and limitations of telehealth within our practice</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(2)  Gain strategies for scaling up virtual care operations</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(3)  Maximize a sustained and projected value to your practice beyond COVID19 in the form of virtual patient care</a:t>
            </a:r>
            <a:br>
              <a:rPr lang="en-US" sz="2000" dirty="0">
                <a:solidFill>
                  <a:schemeClr val="bg1"/>
                </a:solidFill>
                <a:latin typeface="+mn-lt"/>
              </a:rPr>
            </a:br>
            <a:br>
              <a:rPr lang="en-US" sz="2000" dirty="0">
                <a:solidFill>
                  <a:schemeClr val="bg1"/>
                </a:solidFill>
                <a:latin typeface="+mn-lt"/>
                <a:cs typeface="Arial" panose="020B0604020202020204" pitchFamily="34" charset="0"/>
              </a:rPr>
            </a:br>
            <a:br>
              <a:rPr lang="en-US" sz="2400" dirty="0">
                <a:solidFill>
                  <a:schemeClr val="accent6">
                    <a:lumMod val="50000"/>
                  </a:schemeClr>
                </a:solidFill>
                <a:latin typeface="Arial" panose="020B0604020202020204" pitchFamily="34" charset="0"/>
                <a:cs typeface="Arial" panose="020B0604020202020204" pitchFamily="34" charset="0"/>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OBJECTIVES</a:t>
            </a:r>
          </a:p>
        </p:txBody>
      </p:sp>
    </p:spTree>
    <p:extLst>
      <p:ext uri="{BB962C8B-B14F-4D97-AF65-F5344CB8AC3E}">
        <p14:creationId xmlns:p14="http://schemas.microsoft.com/office/powerpoint/2010/main" val="384231762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147587" y="402164"/>
            <a:ext cx="6625705" cy="6120882"/>
          </a:xfrm>
        </p:spPr>
        <p:txBody>
          <a:bodyPr vert="horz" lIns="91440" tIns="45720" rIns="91440" bIns="45720" rtlCol="0" anchor="ctr">
            <a:normAutofit/>
          </a:bodyPr>
          <a:lstStyle/>
          <a:p>
            <a:pPr lvl="0"/>
            <a:br>
              <a:rPr lang="en-US" sz="2000" dirty="0">
                <a:solidFill>
                  <a:schemeClr val="accent3">
                    <a:lumMod val="75000"/>
                  </a:schemeClr>
                </a:solidFill>
                <a:latin typeface="+mn-lt"/>
                <a:cs typeface="Arial" panose="020B0604020202020204" pitchFamily="34" charset="0"/>
              </a:rPr>
            </a:br>
            <a:r>
              <a:rPr lang="en-US" sz="1600" dirty="0">
                <a:solidFill>
                  <a:schemeClr val="bg1"/>
                </a:solidFill>
                <a:latin typeface="+mn-lt"/>
              </a:rPr>
              <a:t>Medical practices are facing a complete downturn in patient volume.  </a:t>
            </a:r>
            <a:br>
              <a:rPr lang="en-US" sz="1600" dirty="0">
                <a:solidFill>
                  <a:schemeClr val="bg1"/>
                </a:solidFill>
                <a:latin typeface="+mn-lt"/>
              </a:rPr>
            </a:br>
            <a:br>
              <a:rPr lang="en-US" sz="1600" dirty="0">
                <a:solidFill>
                  <a:schemeClr val="bg1"/>
                </a:solidFill>
                <a:latin typeface="+mn-lt"/>
              </a:rPr>
            </a:br>
            <a:r>
              <a:rPr lang="en-US" sz="1600" dirty="0">
                <a:solidFill>
                  <a:schemeClr val="bg1"/>
                </a:solidFill>
                <a:latin typeface="+mn-lt"/>
              </a:rPr>
              <a:t>No Patients = No $</a:t>
            </a:r>
            <a:br>
              <a:rPr lang="en-US" sz="1600" dirty="0">
                <a:solidFill>
                  <a:schemeClr val="bg1"/>
                </a:solidFill>
                <a:latin typeface="+mn-lt"/>
              </a:rPr>
            </a:br>
            <a:br>
              <a:rPr lang="en-US" sz="1600" dirty="0">
                <a:solidFill>
                  <a:schemeClr val="bg1"/>
                </a:solidFill>
                <a:latin typeface="+mn-lt"/>
              </a:rPr>
            </a:br>
            <a:r>
              <a:rPr lang="en-US" sz="1600" dirty="0">
                <a:solidFill>
                  <a:schemeClr val="bg1"/>
                </a:solidFill>
                <a:latin typeface="+mn-lt"/>
              </a:rPr>
              <a:t>Patients who cannot come to your practice, may still be able to “come to” your practice.</a:t>
            </a:r>
            <a:br>
              <a:rPr lang="en-US" sz="1600" dirty="0">
                <a:solidFill>
                  <a:schemeClr val="bg1"/>
                </a:solidFill>
                <a:latin typeface="+mn-lt"/>
              </a:rPr>
            </a:br>
            <a:br>
              <a:rPr lang="en-US" sz="1600" dirty="0">
                <a:solidFill>
                  <a:schemeClr val="bg1"/>
                </a:solidFill>
                <a:latin typeface="+mn-lt"/>
              </a:rPr>
            </a:br>
            <a:r>
              <a:rPr lang="en-US" sz="1600" dirty="0">
                <a:solidFill>
                  <a:schemeClr val="bg1"/>
                </a:solidFill>
                <a:latin typeface="+mn-lt"/>
              </a:rPr>
              <a:t>Increased consumer demand for telehealth &amp; virtual visits</a:t>
            </a:r>
            <a:br>
              <a:rPr lang="en-US" sz="1600" dirty="0">
                <a:solidFill>
                  <a:schemeClr val="bg1"/>
                </a:solidFill>
                <a:latin typeface="+mn-lt"/>
              </a:rPr>
            </a:br>
            <a:br>
              <a:rPr lang="en-US" sz="1600" dirty="0">
                <a:solidFill>
                  <a:schemeClr val="bg1"/>
                </a:solidFill>
                <a:latin typeface="+mn-lt"/>
              </a:rPr>
            </a:br>
            <a:r>
              <a:rPr lang="en-US" sz="1600" dirty="0">
                <a:solidFill>
                  <a:schemeClr val="bg1"/>
                </a:solidFill>
                <a:latin typeface="+mn-lt"/>
              </a:rPr>
              <a:t>“Distance Healthcare”</a:t>
            </a:r>
            <a:br>
              <a:rPr lang="en-US" sz="1600" dirty="0">
                <a:solidFill>
                  <a:schemeClr val="bg1"/>
                </a:solidFill>
                <a:latin typeface="+mn-lt"/>
              </a:rPr>
            </a:br>
            <a:br>
              <a:rPr lang="en-US" sz="1600" dirty="0">
                <a:solidFill>
                  <a:schemeClr val="bg1"/>
                </a:solidFill>
                <a:latin typeface="+mn-lt"/>
              </a:rPr>
            </a:br>
            <a:r>
              <a:rPr lang="en-US" sz="1600" dirty="0">
                <a:solidFill>
                  <a:schemeClr val="bg1"/>
                </a:solidFill>
                <a:latin typeface="+mn-lt"/>
              </a:rPr>
              <a:t>Payers currently have relaxed guidelines </a:t>
            </a:r>
            <a:br>
              <a:rPr lang="en-US" sz="1600" dirty="0">
                <a:solidFill>
                  <a:schemeClr val="bg1"/>
                </a:solidFill>
                <a:latin typeface="+mn-lt"/>
              </a:rPr>
            </a:br>
            <a:r>
              <a:rPr lang="en-US" sz="1600" dirty="0">
                <a:solidFill>
                  <a:schemeClr val="bg1"/>
                </a:solidFill>
                <a:latin typeface="+mn-lt"/>
              </a:rPr>
              <a:t>	(i)	Geographic and originating site limitations</a:t>
            </a:r>
            <a:br>
              <a:rPr lang="en-US" sz="1600" dirty="0">
                <a:solidFill>
                  <a:schemeClr val="bg1"/>
                </a:solidFill>
                <a:latin typeface="+mn-lt"/>
              </a:rPr>
            </a:br>
            <a:r>
              <a:rPr lang="en-US" sz="1600" dirty="0">
                <a:solidFill>
                  <a:schemeClr val="bg1"/>
                </a:solidFill>
                <a:latin typeface="+mn-lt"/>
              </a:rPr>
              <a:t>	(ii)	HIPAA compliance</a:t>
            </a:r>
            <a:br>
              <a:rPr lang="en-US" sz="1600" dirty="0">
                <a:solidFill>
                  <a:schemeClr val="bg1"/>
                </a:solidFill>
                <a:latin typeface="+mn-lt"/>
              </a:rPr>
            </a:br>
            <a:r>
              <a:rPr lang="en-US" sz="1600" dirty="0">
                <a:solidFill>
                  <a:schemeClr val="bg1"/>
                </a:solidFill>
                <a:latin typeface="+mn-lt"/>
              </a:rPr>
              <a:t>	(iii)	Increasing pressure from government, patients, &amp;  		extended caregivers</a:t>
            </a:r>
            <a:br>
              <a:rPr lang="en-US" sz="1600" dirty="0">
                <a:solidFill>
                  <a:schemeClr val="bg1"/>
                </a:solidFill>
                <a:latin typeface="+mn-lt"/>
              </a:rPr>
            </a:br>
            <a:br>
              <a:rPr lang="en-US" sz="1600" dirty="0">
                <a:solidFill>
                  <a:schemeClr val="bg1"/>
                </a:solidFill>
                <a:latin typeface="+mn-lt"/>
              </a:rPr>
            </a:br>
            <a:br>
              <a:rPr lang="en-US" sz="1600" dirty="0">
                <a:solidFill>
                  <a:schemeClr val="bg1"/>
                </a:solidFill>
                <a:latin typeface="+mn-lt"/>
              </a:rPr>
            </a:br>
            <a:br>
              <a:rPr lang="en-US" sz="1600" dirty="0">
                <a:solidFill>
                  <a:schemeClr val="accent6">
                    <a:lumMod val="50000"/>
                  </a:schemeClr>
                </a:solidFill>
                <a:latin typeface="+mn-lt"/>
              </a:rPr>
            </a:br>
            <a:endParaRPr lang="en-US" sz="1600" dirty="0">
              <a:solidFill>
                <a:schemeClr val="accent6">
                  <a:lumMod val="50000"/>
                </a:schemeClr>
              </a:solidFill>
              <a:latin typeface="+mn-lt"/>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Making lemonade out of lemons</a:t>
            </a:r>
            <a:endParaRPr lang="en-US" sz="3600" u="sng" dirty="0">
              <a:solidFill>
                <a:schemeClr val="tx1"/>
              </a:solidFill>
              <a:latin typeface="Arial" panose="020B0604020202020204" pitchFamily="34" charset="0"/>
              <a:cs typeface="Arial" panose="020B0604020202020204" pitchFamily="34" charset="0"/>
            </a:endParaRPr>
          </a:p>
        </p:txBody>
      </p:sp>
      <p:pic>
        <p:nvPicPr>
          <p:cNvPr id="2054" name="Picture 6" descr="Lemon 101: Everything You Need To Know About Lemons">
            <a:extLst>
              <a:ext uri="{FF2B5EF4-FFF2-40B4-BE49-F238E27FC236}">
                <a16:creationId xmlns:a16="http://schemas.microsoft.com/office/drawing/2014/main" id="{FB1670C0-E11A-494E-8686-67CA28DFE6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5594" y="3574572"/>
            <a:ext cx="943115" cy="1247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9040414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1195115"/>
            <a:ext cx="6232398" cy="5954325"/>
          </a:xfrm>
        </p:spPr>
        <p:txBody>
          <a:bodyPr vert="horz" lIns="91440" tIns="45720" rIns="91440" bIns="45720" rtlCol="0" anchor="ctr">
            <a:normAutofit fontScale="90000"/>
          </a:bodyPr>
          <a:lstStyle/>
          <a:p>
            <a:pPr lvl="0"/>
            <a:r>
              <a:rPr lang="en-US" sz="2000" dirty="0">
                <a:solidFill>
                  <a:schemeClr val="bg1"/>
                </a:solidFill>
                <a:latin typeface="+mn-lt"/>
                <a:cs typeface="Arial" panose="020B0604020202020204" pitchFamily="34" charset="0"/>
              </a:rPr>
              <a:t>Think outside of the traditional telemedicine box.</a:t>
            </a:r>
            <a:br>
              <a:rPr lang="en-US" sz="2000" dirty="0">
                <a:solidFill>
                  <a:schemeClr val="accent3">
                    <a:lumMod val="75000"/>
                  </a:schemeClr>
                </a:solidFill>
                <a:latin typeface="+mn-lt"/>
                <a:cs typeface="Arial" panose="020B0604020202020204" pitchFamily="34" charset="0"/>
              </a:rPr>
            </a:br>
            <a:br>
              <a:rPr lang="en-US" sz="2000" dirty="0">
                <a:solidFill>
                  <a:schemeClr val="accent3">
                    <a:lumMod val="75000"/>
                  </a:schemeClr>
                </a:solidFill>
                <a:latin typeface="+mn-lt"/>
                <a:cs typeface="Arial" panose="020B0604020202020204" pitchFamily="34" charset="0"/>
              </a:rPr>
            </a:br>
            <a:r>
              <a:rPr lang="en-US" sz="2000" dirty="0">
                <a:solidFill>
                  <a:schemeClr val="bg1"/>
                </a:solidFill>
                <a:latin typeface="+mn-lt"/>
              </a:rPr>
              <a:t>Embrace the technology-enabled model of care delivery with the business model for managing care.</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Implement organizational changes to absorb telehealth into your practice</a:t>
            </a:r>
            <a:br>
              <a:rPr lang="en-US" sz="2000" dirty="0">
                <a:solidFill>
                  <a:schemeClr val="bg1"/>
                </a:solidFill>
                <a:latin typeface="+mn-lt"/>
              </a:rPr>
            </a:br>
            <a:r>
              <a:rPr lang="en-US" sz="2000" dirty="0">
                <a:solidFill>
                  <a:schemeClr val="bg1"/>
                </a:solidFill>
                <a:latin typeface="+mn-lt"/>
              </a:rPr>
              <a:t>	(i)	Virtual office hours</a:t>
            </a:r>
            <a:br>
              <a:rPr lang="en-US" sz="2000" dirty="0">
                <a:solidFill>
                  <a:schemeClr val="bg1"/>
                </a:solidFill>
                <a:latin typeface="+mn-lt"/>
              </a:rPr>
            </a:br>
            <a:r>
              <a:rPr lang="en-US" sz="2000" dirty="0">
                <a:solidFill>
                  <a:schemeClr val="bg1"/>
                </a:solidFill>
                <a:latin typeface="+mn-lt"/>
              </a:rPr>
              <a:t>	(ii)	Workflow modifications</a:t>
            </a:r>
            <a:br>
              <a:rPr lang="en-US" sz="2000" dirty="0">
                <a:solidFill>
                  <a:schemeClr val="bg1"/>
                </a:solidFill>
                <a:latin typeface="+mn-lt"/>
              </a:rPr>
            </a:br>
            <a:r>
              <a:rPr lang="en-US" sz="2000" dirty="0">
                <a:solidFill>
                  <a:schemeClr val="bg1"/>
                </a:solidFill>
                <a:latin typeface="+mn-lt"/>
              </a:rPr>
              <a:t>	(iii)	Redesign managing data</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Develop a business model and plan.	 </a:t>
            </a:r>
            <a:br>
              <a:rPr lang="en-US" sz="2000" dirty="0">
                <a:solidFill>
                  <a:schemeClr val="bg1"/>
                </a:solidFill>
                <a:latin typeface="+mn-lt"/>
              </a:rPr>
            </a:br>
            <a:br>
              <a:rPr lang="en-US" sz="2000" dirty="0">
                <a:solidFill>
                  <a:schemeClr val="bg1"/>
                </a:solidFill>
                <a:latin typeface="+mn-lt"/>
              </a:rPr>
            </a:br>
            <a:r>
              <a:rPr lang="en-US" sz="2000" dirty="0">
                <a:solidFill>
                  <a:schemeClr val="bg1"/>
                </a:solidFill>
                <a:latin typeface="+mn-lt"/>
              </a:rPr>
              <a:t>Don’t wing it (have standardized operational procedures to follow)	</a:t>
            </a:r>
            <a:br>
              <a:rPr lang="en-US" sz="2000" dirty="0">
                <a:solidFill>
                  <a:schemeClr val="bg1"/>
                </a:solidFill>
                <a:latin typeface="+mn-lt"/>
              </a:rPr>
            </a:br>
            <a:br>
              <a:rPr lang="en-US" sz="2000" dirty="0">
                <a:solidFill>
                  <a:schemeClr val="bg1"/>
                </a:solidFill>
                <a:latin typeface="+mn-lt"/>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Be innovative</a:t>
            </a:r>
            <a:endParaRPr lang="en-US" sz="36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32591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5" y="1195115"/>
            <a:ext cx="6625705" cy="5954325"/>
          </a:xfrm>
        </p:spPr>
        <p:txBody>
          <a:bodyPr vert="horz" lIns="91440" tIns="45720" rIns="91440" bIns="45720" rtlCol="0" anchor="ctr">
            <a:normAutofit fontScale="90000"/>
          </a:bodyPr>
          <a:lstStyle/>
          <a:p>
            <a:pPr lvl="0"/>
            <a:r>
              <a:rPr lang="en-US" sz="2000" dirty="0">
                <a:solidFill>
                  <a:schemeClr val="bg1"/>
                </a:solidFill>
                <a:latin typeface="+mn-lt"/>
                <a:cs typeface="Arial" panose="020B0604020202020204" pitchFamily="34" charset="0"/>
              </a:rPr>
              <a:t>Consider how, where, why, and when your patients can, do, and will access your medical practice.</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Mobile communication platforms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Expanded access to other populations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Advances in synergistic technology</a:t>
            </a: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	(i)	Sensors and data analytics</a:t>
            </a: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	(ii)	Remote patient monitoring</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Store &amp; Forward Technology</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u="sng" dirty="0">
                <a:solidFill>
                  <a:schemeClr val="bg1"/>
                </a:solidFill>
                <a:latin typeface="+mn-lt"/>
                <a:cs typeface="Arial" panose="020B0604020202020204" pitchFamily="34" charset="0"/>
              </a:rPr>
              <a:t>Goal</a:t>
            </a:r>
            <a:r>
              <a:rPr lang="en-US" sz="2000" dirty="0">
                <a:solidFill>
                  <a:schemeClr val="bg1"/>
                </a:solidFill>
                <a:latin typeface="+mn-lt"/>
                <a:cs typeface="Arial" panose="020B0604020202020204" pitchFamily="34" charset="0"/>
              </a:rPr>
              <a:t>: To deliver quality, robust virtual care services synchronously, remotely, and on-demand</a:t>
            </a:r>
            <a:r>
              <a:rPr lang="en-US" sz="2000" dirty="0">
                <a:solidFill>
                  <a:schemeClr val="bg1"/>
                </a:solidFill>
                <a:latin typeface="+mn-lt"/>
              </a:rPr>
              <a:t>	</a:t>
            </a:r>
            <a:br>
              <a:rPr lang="en-US" sz="2000" dirty="0">
                <a:solidFill>
                  <a:schemeClr val="bg1"/>
                </a:solidFill>
                <a:latin typeface="+mn-lt"/>
              </a:rPr>
            </a:br>
            <a:br>
              <a:rPr lang="en-US" sz="2000" dirty="0">
                <a:solidFill>
                  <a:schemeClr val="bg1"/>
                </a:solidFill>
                <a:latin typeface="+mn-lt"/>
              </a:rPr>
            </a:br>
            <a:br>
              <a:rPr lang="en-US" sz="2000" dirty="0">
                <a:solidFill>
                  <a:schemeClr val="bg1"/>
                </a:solidFill>
                <a:latin typeface="+mn-lt"/>
              </a:rPr>
            </a:br>
            <a:br>
              <a:rPr lang="en-US" sz="3200" dirty="0">
                <a:solidFill>
                  <a:schemeClr val="accent6">
                    <a:lumMod val="50000"/>
                  </a:schemeClr>
                </a:solidFill>
                <a:latin typeface="Baskerville Old Face" panose="02020602080505020303" pitchFamily="18"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Consumer technology</a:t>
            </a:r>
            <a:endParaRPr lang="en-US" sz="36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220479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426754" y="1018946"/>
            <a:ext cx="6625705" cy="5954325"/>
          </a:xfrm>
        </p:spPr>
        <p:txBody>
          <a:bodyPr vert="horz" lIns="91440" tIns="45720" rIns="91440" bIns="45720" rtlCol="0" anchor="ctr">
            <a:normAutofit/>
          </a:bodyPr>
          <a:lstStyle/>
          <a:p>
            <a:pPr lvl="0"/>
            <a:r>
              <a:rPr lang="en-US" sz="2000" dirty="0">
                <a:solidFill>
                  <a:schemeClr val="bg1"/>
                </a:solidFill>
                <a:latin typeface="+mn-lt"/>
                <a:cs typeface="Arial" panose="020B0604020202020204" pitchFamily="34" charset="0"/>
              </a:rPr>
              <a:t>(i)		Invest in the right platforms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(ii)		Staff training</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(iii) 		Patient preparation</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(iv)		Digital tools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(v)		Remote patient monitoring</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(vi)		Attentiveness</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(vii)		Wrap-up &amp; follow-up care</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r>
              <a:rPr lang="en-US" sz="2000" dirty="0">
                <a:solidFill>
                  <a:schemeClr val="bg1"/>
                </a:solidFill>
                <a:latin typeface="+mn-lt"/>
                <a:cs typeface="Arial" panose="020B0604020202020204" pitchFamily="34" charset="0"/>
              </a:rPr>
              <a:t>(viii)	Network connectivity</a:t>
            </a: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br>
              <a:rPr lang="en-US" sz="2000" dirty="0">
                <a:solidFill>
                  <a:schemeClr val="bg1"/>
                </a:solidFill>
                <a:latin typeface="+mn-lt"/>
                <a:cs typeface="Arial" panose="020B0604020202020204" pitchFamily="34" charset="0"/>
              </a:rPr>
            </a:br>
            <a:endParaRPr lang="en-US" sz="32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The Basics</a:t>
            </a:r>
            <a:endParaRPr lang="en-US" sz="36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839714"/>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15" name="Rectangle 14">
            <a:extLst>
              <a:ext uri="{FF2B5EF4-FFF2-40B4-BE49-F238E27FC236}">
                <a16:creationId xmlns:a16="http://schemas.microsoft.com/office/drawing/2014/main" id="{02E8BD2A-4014-4DC6-A228-4ECE6A0A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7" name="Rectangle 16">
            <a:extLst>
              <a:ext uri="{FF2B5EF4-FFF2-40B4-BE49-F238E27FC236}">
                <a16:creationId xmlns:a16="http://schemas.microsoft.com/office/drawing/2014/main" id="{3896CA42-3323-41E5-B809-CD790B2AA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9" name="Freeform 5">
            <a:extLst>
              <a:ext uri="{FF2B5EF4-FFF2-40B4-BE49-F238E27FC236}">
                <a16:creationId xmlns:a16="http://schemas.microsoft.com/office/drawing/2014/main" id="{EA2FE539-0B6F-4FAE-A391-B46476F46C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1" name="Freeform: Shape 20">
            <a:extLst>
              <a:ext uri="{FF2B5EF4-FFF2-40B4-BE49-F238E27FC236}">
                <a16:creationId xmlns:a16="http://schemas.microsoft.com/office/drawing/2014/main" id="{BD5A14FB-50A2-4964-8B07-EE40D1CE0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5171964" y="-140866"/>
            <a:ext cx="6053670" cy="7139732"/>
          </a:xfrm>
          <a:custGeom>
            <a:avLst/>
            <a:gdLst>
              <a:gd name="connsiteX0" fmla="*/ 6053670 w 6053670"/>
              <a:gd name="connsiteY0" fmla="*/ 1098 h 7139732"/>
              <a:gd name="connsiteX1" fmla="*/ 6053670 w 6053670"/>
              <a:gd name="connsiteY1" fmla="*/ 1084479 h 7139732"/>
              <a:gd name="connsiteX2" fmla="*/ 6053670 w 6053670"/>
              <a:gd name="connsiteY2" fmla="*/ 1254558 h 7139732"/>
              <a:gd name="connsiteX3" fmla="*/ 6053670 w 6053670"/>
              <a:gd name="connsiteY3" fmla="*/ 7139732 h 7139732"/>
              <a:gd name="connsiteX4" fmla="*/ 0 w 6053670"/>
              <a:gd name="connsiteY4" fmla="*/ 7139732 h 7139732"/>
              <a:gd name="connsiteX5" fmla="*/ 0 w 6053670"/>
              <a:gd name="connsiteY5" fmla="*/ 1249853 h 7139732"/>
              <a:gd name="connsiteX6" fmla="*/ 0 w 6053670"/>
              <a:gd name="connsiteY6" fmla="*/ 1084479 h 7139732"/>
              <a:gd name="connsiteX7" fmla="*/ 0 w 6053670"/>
              <a:gd name="connsiteY7" fmla="*/ 0 h 7139732"/>
              <a:gd name="connsiteX8" fmla="*/ 35717 w 6053670"/>
              <a:gd name="connsiteY8" fmla="*/ 5488 h 7139732"/>
              <a:gd name="connsiteX9" fmla="*/ 140445 w 6053670"/>
              <a:gd name="connsiteY9" fmla="*/ 21641 h 7139732"/>
              <a:gd name="connsiteX10" fmla="*/ 216722 w 6053670"/>
              <a:gd name="connsiteY10" fmla="*/ 32932 h 7139732"/>
              <a:gd name="connsiteX11" fmla="*/ 307527 w 6053670"/>
              <a:gd name="connsiteY11" fmla="*/ 44850 h 7139732"/>
              <a:gd name="connsiteX12" fmla="*/ 415282 w 6053670"/>
              <a:gd name="connsiteY12" fmla="*/ 59121 h 7139732"/>
              <a:gd name="connsiteX13" fmla="*/ 534539 w 6053670"/>
              <a:gd name="connsiteY13" fmla="*/ 74175 h 7139732"/>
              <a:gd name="connsiteX14" fmla="*/ 668931 w 6053670"/>
              <a:gd name="connsiteY14" fmla="*/ 90014 h 7139732"/>
              <a:gd name="connsiteX15" fmla="*/ 815430 w 6053670"/>
              <a:gd name="connsiteY15" fmla="*/ 106794 h 7139732"/>
              <a:gd name="connsiteX16" fmla="*/ 974641 w 6053670"/>
              <a:gd name="connsiteY16" fmla="*/ 123574 h 7139732"/>
              <a:gd name="connsiteX17" fmla="*/ 1144144 w 6053670"/>
              <a:gd name="connsiteY17" fmla="*/ 140667 h 7139732"/>
              <a:gd name="connsiteX18" fmla="*/ 1326965 w 6053670"/>
              <a:gd name="connsiteY18" fmla="*/ 156506 h 7139732"/>
              <a:gd name="connsiteX19" fmla="*/ 1518261 w 6053670"/>
              <a:gd name="connsiteY19" fmla="*/ 171717 h 7139732"/>
              <a:gd name="connsiteX20" fmla="*/ 1720453 w 6053670"/>
              <a:gd name="connsiteY20" fmla="*/ 185518 h 7139732"/>
              <a:gd name="connsiteX21" fmla="*/ 1931121 w 6053670"/>
              <a:gd name="connsiteY21" fmla="*/ 198690 h 7139732"/>
              <a:gd name="connsiteX22" fmla="*/ 2150869 w 6053670"/>
              <a:gd name="connsiteY22" fmla="*/ 211079 h 7139732"/>
              <a:gd name="connsiteX23" fmla="*/ 2263467 w 6053670"/>
              <a:gd name="connsiteY23" fmla="*/ 215470 h 7139732"/>
              <a:gd name="connsiteX24" fmla="*/ 2378487 w 6053670"/>
              <a:gd name="connsiteY24" fmla="*/ 220332 h 7139732"/>
              <a:gd name="connsiteX25" fmla="*/ 2495323 w 6053670"/>
              <a:gd name="connsiteY25" fmla="*/ 224879 h 7139732"/>
              <a:gd name="connsiteX26" fmla="*/ 2612764 w 6053670"/>
              <a:gd name="connsiteY26" fmla="*/ 227859 h 7139732"/>
              <a:gd name="connsiteX27" fmla="*/ 2732627 w 6053670"/>
              <a:gd name="connsiteY27" fmla="*/ 230525 h 7139732"/>
              <a:gd name="connsiteX28" fmla="*/ 2853700 w 6053670"/>
              <a:gd name="connsiteY28" fmla="*/ 233348 h 7139732"/>
              <a:gd name="connsiteX29" fmla="*/ 2977195 w 6053670"/>
              <a:gd name="connsiteY29" fmla="*/ 235229 h 7139732"/>
              <a:gd name="connsiteX30" fmla="*/ 3101901 w 6053670"/>
              <a:gd name="connsiteY30" fmla="*/ 235229 h 7139732"/>
              <a:gd name="connsiteX31" fmla="*/ 3227817 w 6053670"/>
              <a:gd name="connsiteY31" fmla="*/ 236170 h 7139732"/>
              <a:gd name="connsiteX32" fmla="*/ 3354944 w 6053670"/>
              <a:gd name="connsiteY32" fmla="*/ 235229 h 7139732"/>
              <a:gd name="connsiteX33" fmla="*/ 3483887 w 6053670"/>
              <a:gd name="connsiteY33" fmla="*/ 233348 h 7139732"/>
              <a:gd name="connsiteX34" fmla="*/ 3612830 w 6053670"/>
              <a:gd name="connsiteY34" fmla="*/ 231623 h 7139732"/>
              <a:gd name="connsiteX35" fmla="*/ 3743590 w 6053670"/>
              <a:gd name="connsiteY35" fmla="*/ 227859 h 7139732"/>
              <a:gd name="connsiteX36" fmla="*/ 3875560 w 6053670"/>
              <a:gd name="connsiteY36" fmla="*/ 223938 h 7139732"/>
              <a:gd name="connsiteX37" fmla="*/ 4007530 w 6053670"/>
              <a:gd name="connsiteY37" fmla="*/ 219391 h 7139732"/>
              <a:gd name="connsiteX38" fmla="*/ 4140710 w 6053670"/>
              <a:gd name="connsiteY38" fmla="*/ 212961 h 7139732"/>
              <a:gd name="connsiteX39" fmla="*/ 4275102 w 6053670"/>
              <a:gd name="connsiteY39" fmla="*/ 205277 h 7139732"/>
              <a:gd name="connsiteX40" fmla="*/ 4410098 w 6053670"/>
              <a:gd name="connsiteY40" fmla="*/ 197907 h 7139732"/>
              <a:gd name="connsiteX41" fmla="*/ 4545096 w 6053670"/>
              <a:gd name="connsiteY41" fmla="*/ 188498 h 7139732"/>
              <a:gd name="connsiteX42" fmla="*/ 4681909 w 6053670"/>
              <a:gd name="connsiteY42" fmla="*/ 177207 h 7139732"/>
              <a:gd name="connsiteX43" fmla="*/ 4816905 w 6053670"/>
              <a:gd name="connsiteY43" fmla="*/ 165916 h 7139732"/>
              <a:gd name="connsiteX44" fmla="*/ 4954323 w 6053670"/>
              <a:gd name="connsiteY44" fmla="*/ 152899 h 7139732"/>
              <a:gd name="connsiteX45" fmla="*/ 5092347 w 6053670"/>
              <a:gd name="connsiteY45" fmla="*/ 138629 h 7139732"/>
              <a:gd name="connsiteX46" fmla="*/ 5228555 w 6053670"/>
              <a:gd name="connsiteY46" fmla="*/ 123574 h 7139732"/>
              <a:gd name="connsiteX47" fmla="*/ 5366578 w 6053670"/>
              <a:gd name="connsiteY47" fmla="*/ 106010 h 7139732"/>
              <a:gd name="connsiteX48" fmla="*/ 5503997 w 6053670"/>
              <a:gd name="connsiteY48" fmla="*/ 87192 h 7139732"/>
              <a:gd name="connsiteX49" fmla="*/ 5642020 w 6053670"/>
              <a:gd name="connsiteY49" fmla="*/ 68530 h 7139732"/>
              <a:gd name="connsiteX50" fmla="*/ 5779438 w 6053670"/>
              <a:gd name="connsiteY50" fmla="*/ 46733 h 7139732"/>
              <a:gd name="connsiteX51" fmla="*/ 5916251 w 6053670"/>
              <a:gd name="connsiteY51" fmla="*/ 24464 h 7139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7139732">
                <a:moveTo>
                  <a:pt x="6053670" y="1098"/>
                </a:moveTo>
                <a:lnTo>
                  <a:pt x="6053670" y="1084479"/>
                </a:lnTo>
                <a:lnTo>
                  <a:pt x="6053670" y="1254558"/>
                </a:lnTo>
                <a:lnTo>
                  <a:pt x="6053670" y="7139732"/>
                </a:lnTo>
                <a:lnTo>
                  <a:pt x="0" y="7139732"/>
                </a:lnTo>
                <a:lnTo>
                  <a:pt x="0" y="1249853"/>
                </a:lnTo>
                <a:lnTo>
                  <a:pt x="0" y="1084479"/>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1" y="235229"/>
                </a:lnTo>
                <a:lnTo>
                  <a:pt x="3227817" y="236170"/>
                </a:lnTo>
                <a:lnTo>
                  <a:pt x="3354944" y="235229"/>
                </a:lnTo>
                <a:lnTo>
                  <a:pt x="3483887" y="233348"/>
                </a:lnTo>
                <a:lnTo>
                  <a:pt x="3612830" y="231623"/>
                </a:lnTo>
                <a:lnTo>
                  <a:pt x="3743590" y="227859"/>
                </a:lnTo>
                <a:lnTo>
                  <a:pt x="3875560" y="223938"/>
                </a:lnTo>
                <a:lnTo>
                  <a:pt x="4007530"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23" name="Freeform 5">
            <a:extLst>
              <a:ext uri="{FF2B5EF4-FFF2-40B4-BE49-F238E27FC236}">
                <a16:creationId xmlns:a16="http://schemas.microsoft.com/office/drawing/2014/main" id="{FD63331C-DD2E-43D8-9511-B44EC057D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B2F9E463-262F-4A72-BADF-C1EB172F5376}"/>
              </a:ext>
            </a:extLst>
          </p:cNvPr>
          <p:cNvSpPr>
            <a:spLocks noGrp="1"/>
          </p:cNvSpPr>
          <p:nvPr>
            <p:ph type="title"/>
          </p:nvPr>
        </p:nvSpPr>
        <p:spPr>
          <a:xfrm>
            <a:off x="5334476" y="731486"/>
            <a:ext cx="6625705" cy="5954325"/>
          </a:xfrm>
        </p:spPr>
        <p:txBody>
          <a:bodyPr vert="horz" lIns="91440" tIns="45720" rIns="91440" bIns="45720" rtlCol="0" anchor="ctr">
            <a:normAutofit/>
          </a:bodyPr>
          <a:lstStyle/>
          <a:p>
            <a:pPr lvl="0"/>
            <a:r>
              <a:rPr lang="en-US" sz="1800" dirty="0">
                <a:solidFill>
                  <a:schemeClr val="bg1"/>
                </a:solidFill>
              </a:rPr>
              <a:t>To make a virtual visit successful, all parties must be comfortable with the virtual visit and technology being used. Physicians should be sure to become familiar with patient records and health histories, especially for first-time connected health consultations.  </a:t>
            </a:r>
            <a:br>
              <a:rPr lang="en-US" sz="1800" dirty="0">
                <a:solidFill>
                  <a:schemeClr val="bg1"/>
                </a:solidFill>
              </a:rPr>
            </a:br>
            <a:br>
              <a:rPr lang="en-US" sz="1800" dirty="0">
                <a:solidFill>
                  <a:schemeClr val="bg1"/>
                </a:solidFill>
              </a:rPr>
            </a:br>
            <a:r>
              <a:rPr lang="en-US" sz="1800" dirty="0">
                <a:solidFill>
                  <a:schemeClr val="bg1"/>
                </a:solidFill>
              </a:rPr>
              <a:t>Of course, the degree of familiarity will vary, depending on the nature of the virtual visit – whether it’s with a PCP, an emergency clinic, a virtual healthcare provider, or specialist.  The more a doctor is able to understand about a patient, the more comfortable the encounter is likely to be.</a:t>
            </a:r>
            <a:br>
              <a:rPr lang="en-US" sz="1800" dirty="0">
                <a:solidFill>
                  <a:schemeClr val="bg1"/>
                </a:solidFill>
              </a:rPr>
            </a:br>
            <a:br>
              <a:rPr lang="en-US" sz="1800" dirty="0">
                <a:solidFill>
                  <a:schemeClr val="bg1"/>
                </a:solidFill>
              </a:rPr>
            </a:br>
            <a:r>
              <a:rPr lang="en-US" sz="1800" dirty="0">
                <a:solidFill>
                  <a:schemeClr val="bg1"/>
                </a:solidFill>
              </a:rPr>
              <a:t>Follow the “All Standard Rules Apply” Paradigm.</a:t>
            </a:r>
            <a:br>
              <a:rPr lang="en-US" sz="1800" dirty="0">
                <a:solidFill>
                  <a:schemeClr val="bg1"/>
                </a:solidFill>
              </a:rPr>
            </a:br>
            <a:br>
              <a:rPr lang="en-US" sz="1800" dirty="0">
                <a:solidFill>
                  <a:schemeClr val="bg1"/>
                </a:solidFill>
              </a:rPr>
            </a:br>
            <a:r>
              <a:rPr lang="en-US" sz="1800" dirty="0">
                <a:solidFill>
                  <a:schemeClr val="bg1"/>
                </a:solidFill>
              </a:rPr>
              <a:t>Incentivize patients to use telehealth.</a:t>
            </a:r>
            <a:br>
              <a:rPr lang="en-US" sz="1800" dirty="0">
                <a:solidFill>
                  <a:schemeClr val="accent6">
                    <a:lumMod val="50000"/>
                  </a:schemeClr>
                </a:solidFill>
                <a:latin typeface="Baskerville Old Face" panose="02020602080505020303" pitchFamily="18" charset="0"/>
              </a:rPr>
            </a:br>
            <a:endParaRPr lang="en-US" sz="1800" dirty="0">
              <a:solidFill>
                <a:schemeClr val="accent6">
                  <a:lumMod val="50000"/>
                </a:schemeClr>
              </a:solidFill>
            </a:endParaRPr>
          </a:p>
        </p:txBody>
      </p:sp>
      <p:sp>
        <p:nvSpPr>
          <p:cNvPr id="4" name="Text Placeholder 3">
            <a:extLst>
              <a:ext uri="{FF2B5EF4-FFF2-40B4-BE49-F238E27FC236}">
                <a16:creationId xmlns:a16="http://schemas.microsoft.com/office/drawing/2014/main" id="{CFFA8E16-B94E-4829-BDC2-C59368EEFCC3}"/>
              </a:ext>
            </a:extLst>
          </p:cNvPr>
          <p:cNvSpPr>
            <a:spLocks noGrp="1"/>
          </p:cNvSpPr>
          <p:nvPr>
            <p:ph type="body" idx="1"/>
          </p:nvPr>
        </p:nvSpPr>
        <p:spPr>
          <a:xfrm>
            <a:off x="625126" y="1195115"/>
            <a:ext cx="3812291" cy="4467770"/>
          </a:xfrm>
        </p:spPr>
        <p:txBody>
          <a:bodyPr vert="horz" lIns="91440" tIns="45720" rIns="91440" bIns="45720" rtlCol="0" anchor="ctr">
            <a:normAutofit/>
          </a:bodyPr>
          <a:lstStyle/>
          <a:p>
            <a:r>
              <a:rPr lang="en-US" sz="3600" dirty="0">
                <a:solidFill>
                  <a:schemeClr val="tx1"/>
                </a:solidFill>
                <a:latin typeface="Arial" panose="020B0604020202020204" pitchFamily="34" charset="0"/>
                <a:cs typeface="Arial" panose="020B0604020202020204" pitchFamily="34" charset="0"/>
              </a:rPr>
              <a:t>Virtual Visits</a:t>
            </a:r>
            <a:endParaRPr lang="en-US" sz="3600" u="sng"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622216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otalTime>0</TotalTime>
  <Words>1151</Words>
  <Application>Microsoft Office PowerPoint</Application>
  <PresentationFormat>Widescreen</PresentationFormat>
  <Paragraphs>38</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Baskerville Old Face</vt:lpstr>
      <vt:lpstr>Century Gothic</vt:lpstr>
      <vt:lpstr>Wingdings 3</vt:lpstr>
      <vt:lpstr>Ion Boardroom</vt:lpstr>
      <vt:lpstr>    Innovation of Your New Virtual “Front Door” – Virtual Healthcare as the New Normal</vt:lpstr>
      <vt:lpstr>PowerPoint Presentation</vt:lpstr>
      <vt:lpstr>   </vt:lpstr>
      <vt:lpstr> (1)  Overview the growing benefits and limitations of telehealth within our practice  (2)  Gain strategies for scaling up virtual care operations  (3)  Maximize a sustained and projected value to your practice beyond COVID19 in the form of virtual patient care    </vt:lpstr>
      <vt:lpstr> Medical practices are facing a complete downturn in patient volume.    No Patients = No $  Patients who cannot come to your practice, may still be able to “come to” your practice.  Increased consumer demand for telehealth &amp; virtual visits  “Distance Healthcare”  Payers currently have relaxed guidelines   (i) Geographic and originating site limitations  (ii) HIPAA compliance  (iii) Increasing pressure from government, patients, &amp;    extended caregivers    </vt:lpstr>
      <vt:lpstr>Think outside of the traditional telemedicine box.  Embrace the technology-enabled model of care delivery with the business model for managing care.  Implement organizational changes to absorb telehealth into your practice  (i) Virtual office hours  (ii) Workflow modifications  (iii) Redesign managing data  Develop a business model and plan.    Don’t wing it (have standardized operational procedures to follow)     </vt:lpstr>
      <vt:lpstr>Consider how, where, why, and when your patients can, do, and will access your medical practice.  Mobile communication platforms  Expanded access to other populations  Advances in synergistic technology  (i) Sensors and data analytics  (ii) Remote patient monitoring  Store &amp; Forward Technology  Goal: To deliver quality, robust virtual care services synchronously, remotely, and on-demand     </vt:lpstr>
      <vt:lpstr>(i)  Invest in the right platforms  (ii)  Staff training  (iii)   Patient preparation  (iv)  Digital tools  (v)  Remote patient monitoring  (vi)  Attentiveness  (vii)  Wrap-up &amp; follow-up care  (viii) Network connectivity   </vt:lpstr>
      <vt:lpstr>To make a virtual visit successful, all parties must be comfortable with the virtual visit and technology being used. Physicians should be sure to become familiar with patient records and health histories, especially for first-time connected health consultations.    Of course, the degree of familiarity will vary, depending on the nature of the virtual visit – whether it’s with a PCP, an emergency clinic, a virtual healthcare provider, or specialist.  The more a doctor is able to understand about a patient, the more comfortable the encounter is likely to be.  Follow the “All Standard Rules Apply” Paradigm.  Incentivize patients to use telehealth. </vt:lpstr>
      <vt:lpstr>Making virtual office hours a permanent component of your practice allows for:   (i)  Increased access to patients (and vice versa)   (ii) Keeping up with the “Joneses”   (iii) Predictability in scheduling   (iv) Increased revenue (*in time)   </vt:lpstr>
      <vt:lpstr> No real relaxation of rules  Check the Prescription Monitoring Program   Doctor “Shopping”    </vt:lpstr>
      <vt:lpstr>People are turning to record numbers of medical professionals and platforms for insight, recommendations, and support.  Make your website as user-friendly and approachable for patients in general and for telehealth services.  The “viewer experience” on your site should be one of solid engagement, questions being answered, and robust curiosity to receive more from your practice.  Consider a virtual tour of your office and/or professional video recorded interviews of physicians.  Optimize website for telemedicine.  </vt:lpstr>
      <vt:lpstr>   Statistics are beginning to show that medical practices that offer the ease of an “app” to their patients for various services are making some practices eek out in front of the rest.  App Services: (i)  Patient Portal (ii) Forms (iii) Secure Payments (iv) Telehealth (v) Reviews  </vt:lpstr>
      <vt:lpstr>Adhere to federal, state, regulatory, &amp; payer guidelines.  Be mindful of the anticipated contracture of existing flexibilities.  Make sure virtual healthcare services rendered are completely reflected in the patients’ records.  Entrust the billing of these services to a qualified professional who is adept at telehealth coding &amp; documentation parameters.  Maintain compliant documentation (i.e., intakes, waivers, virtual visit communications and chart notes).  Effectively communicate network status transparency.  Confirm payer coverage.  Confirm professional liability coverage.  “See” patients IRL when appropriate.  Consider appointing a General Counsel for your practice.    </vt:lpstr>
      <vt:lpstr> Slippery slope  The physician-patient relationship.  Assess patients as a whole but take backgrounds into consideration.  Do not be fooled by the informalities.  The “slow manipulation” – recognize it.  Terminate relationships when appropriate.  Licensing Boards troll for boundary violations.     </vt:lpstr>
      <vt:lpstr>Capitalize on distance-healthcare.  Stay abreast of new healthcare delivery models.  Increase web presence &amp; enhance technology.  Do not forget legal considerations.  Boundaries!  Invest in infrastructure. </vt:lpstr>
      <vt:lpstr> </vt:lpstr>
      <vt:lpstr>Nan Gallagher, JD, Esquire Nan@DocAdvocates.com 973.998.8494 (Office) 973.229.7876 (Mobile) DocAdvocates.com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2020-03-02T16:54:06Z</dcterms:created>
  <dcterms:modified xsi:type="dcterms:W3CDTF">2020-07-30T15:12:13Z</dcterms:modified>
</cp:coreProperties>
</file>