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Lst>
  <p:handoutMasterIdLst>
    <p:handoutMasterId r:id="rId24"/>
  </p:handoutMasterIdLst>
  <p:sldIdLst>
    <p:sldId id="256" r:id="rId4"/>
    <p:sldId id="331" r:id="rId5"/>
    <p:sldId id="332" r:id="rId6"/>
    <p:sldId id="295" r:id="rId7"/>
    <p:sldId id="334" r:id="rId8"/>
    <p:sldId id="333" r:id="rId9"/>
    <p:sldId id="335" r:id="rId10"/>
    <p:sldId id="336" r:id="rId11"/>
    <p:sldId id="337" r:id="rId12"/>
    <p:sldId id="338" r:id="rId13"/>
    <p:sldId id="339" r:id="rId14"/>
    <p:sldId id="340" r:id="rId15"/>
    <p:sldId id="343" r:id="rId16"/>
    <p:sldId id="341" r:id="rId17"/>
    <p:sldId id="346" r:id="rId18"/>
    <p:sldId id="347" r:id="rId19"/>
    <p:sldId id="344" r:id="rId20"/>
    <p:sldId id="342" r:id="rId21"/>
    <p:sldId id="345" r:id="rId22"/>
    <p:sldId id="258" r:id="rId2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404" autoAdjust="0"/>
  </p:normalViewPr>
  <p:slideViewPr>
    <p:cSldViewPr>
      <p:cViewPr varScale="1">
        <p:scale>
          <a:sx n="63" d="100"/>
          <a:sy n="63" d="100"/>
        </p:scale>
        <p:origin x="1332" y="32"/>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8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2830" tIns="46415" rIns="92830" bIns="46415" rtlCol="0"/>
          <a:lstStyle>
            <a:lvl1pPr algn="r">
              <a:defRPr sz="1200"/>
            </a:lvl1pPr>
          </a:lstStyle>
          <a:p>
            <a:fld id="{0E4FF8FC-8473-4DFD-87CC-D576DA80B410}" type="datetimeFigureOut">
              <a:rPr lang="en-US" smtClean="0"/>
              <a:pPr/>
              <a:t>4/30/2020</a:t>
            </a:fld>
            <a:endParaRPr lang="en-US"/>
          </a:p>
        </p:txBody>
      </p:sp>
      <p:sp>
        <p:nvSpPr>
          <p:cNvPr id="4" name="Footer Placeholder 3"/>
          <p:cNvSpPr>
            <a:spLocks noGrp="1"/>
          </p:cNvSpPr>
          <p:nvPr>
            <p:ph type="ftr" sz="quarter" idx="2"/>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30" tIns="46415" rIns="92830" bIns="46415" rtlCol="0" anchor="b"/>
          <a:lstStyle>
            <a:lvl1pPr algn="r">
              <a:defRPr sz="1200"/>
            </a:lvl1pPr>
          </a:lstStyle>
          <a:p>
            <a:fld id="{AD422161-F0FA-48FB-AB7F-FA9B9B1E1F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FF2618-C234-4528-BB60-72360CB0937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16FF2618-C234-4528-BB60-72360CB0937F}" type="datetimeFigureOut">
              <a:rPr lang="en-US" smtClean="0"/>
              <a:pPr/>
              <a:t>4/30/2020</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6969FB6-8607-469E-84BB-4E9214D062C9}" type="slidenum">
              <a:rPr lang="en-US" smtClean="0"/>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575790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FF2618-C234-4528-BB60-72360CB0937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extLst>
      <p:ext uri="{BB962C8B-B14F-4D97-AF65-F5344CB8AC3E}">
        <p14:creationId xmlns:p14="http://schemas.microsoft.com/office/powerpoint/2010/main" val="3898187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16FF2618-C234-4528-BB60-72360CB0937F}" type="datetimeFigureOut">
              <a:rPr lang="en-US" smtClean="0"/>
              <a:pPr/>
              <a:t>4/30/2020</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6969FB6-8607-469E-84BB-4E9214D062C9}" type="slidenum">
              <a:rPr lang="en-US" smtClean="0"/>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2589732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FF2618-C234-4528-BB60-72360CB0937F}"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extLst>
      <p:ext uri="{BB962C8B-B14F-4D97-AF65-F5344CB8AC3E}">
        <p14:creationId xmlns:p14="http://schemas.microsoft.com/office/powerpoint/2010/main" val="4093487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FF2618-C234-4528-BB60-72360CB0937F}"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extLst>
      <p:ext uri="{BB962C8B-B14F-4D97-AF65-F5344CB8AC3E}">
        <p14:creationId xmlns:p14="http://schemas.microsoft.com/office/powerpoint/2010/main" val="2385760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FF2618-C234-4528-BB60-72360CB0937F}"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extLst>
      <p:ext uri="{BB962C8B-B14F-4D97-AF65-F5344CB8AC3E}">
        <p14:creationId xmlns:p14="http://schemas.microsoft.com/office/powerpoint/2010/main" val="1873897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extLst>
      <p:ext uri="{BB962C8B-B14F-4D97-AF65-F5344CB8AC3E}">
        <p14:creationId xmlns:p14="http://schemas.microsoft.com/office/powerpoint/2010/main" val="2752930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6FF2618-C234-4528-BB60-72360CB0937F}" type="datetimeFigureOut">
              <a:rPr lang="en-US" smtClean="0"/>
              <a:pPr/>
              <a:t>4/30/2020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6969FB6-8607-469E-84BB-4E9214D062C9}"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1139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6FF2618-C234-4528-BB60-72360CB0937F}" type="datetimeFigureOut">
              <a:rPr lang="en-US" smtClean="0"/>
              <a:pPr/>
              <a:t>4/30/2020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6969FB6-8607-469E-84BB-4E9214D062C9}"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75260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FF2618-C234-4528-BB60-72360CB0937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extLst>
      <p:ext uri="{BB962C8B-B14F-4D97-AF65-F5344CB8AC3E}">
        <p14:creationId xmlns:p14="http://schemas.microsoft.com/office/powerpoint/2010/main" val="1355317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FF2618-C234-4528-BB60-72360CB0937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extLst>
      <p:ext uri="{BB962C8B-B14F-4D97-AF65-F5344CB8AC3E}">
        <p14:creationId xmlns:p14="http://schemas.microsoft.com/office/powerpoint/2010/main" val="3426525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FF2618-C234-4528-BB60-72360CB0937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FF2618-C234-4528-BB60-72360CB0937F}"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FF2618-C234-4528-BB60-72360CB0937F}"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FF2618-C234-4528-BB60-72360CB0937F}"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16FF2618-C234-4528-BB60-72360CB0937F}" type="datetimeFigureOut">
              <a:rPr lang="en-US" smtClean="0"/>
              <a:pPr/>
              <a:t>4/30/2020</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6969FB6-8607-469E-84BB-4E9214D062C9}" type="slidenum">
              <a:rPr lang="en-US" smtClean="0"/>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8731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493" y="894866"/>
            <a:ext cx="8368747" cy="1507070"/>
          </a:xfrm>
        </p:spPr>
        <p:txBody>
          <a:bodyPr>
            <a:noAutofit/>
          </a:bodyPr>
          <a:lstStyle/>
          <a:p>
            <a:pPr algn="ctr"/>
            <a:r>
              <a:rPr lang="en-US" sz="4000" dirty="0">
                <a:latin typeface="Baskerville Old Face" panose="02020602080505020303" pitchFamily="18" charset="0"/>
              </a:rPr>
              <a:t>COVID-19,</a:t>
            </a:r>
            <a:br>
              <a:rPr lang="en-US" sz="4000" dirty="0">
                <a:latin typeface="Baskerville Old Face" panose="02020602080505020303" pitchFamily="18" charset="0"/>
              </a:rPr>
            </a:br>
            <a:r>
              <a:rPr lang="en-US" sz="4000" dirty="0">
                <a:latin typeface="Baskerville Old Face" panose="02020602080505020303" pitchFamily="18" charset="0"/>
              </a:rPr>
              <a:t>Contract Performance &amp; the new “standard”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1816145" y="2401936"/>
            <a:ext cx="5740309" cy="2474864"/>
          </a:xfrm>
          <a:prstGeom prst="rect">
            <a:avLst/>
          </a:prstGeom>
        </p:spPr>
      </p:pic>
      <p:sp>
        <p:nvSpPr>
          <p:cNvPr id="5" name="TextBox 4"/>
          <p:cNvSpPr txBox="1"/>
          <p:nvPr/>
        </p:nvSpPr>
        <p:spPr>
          <a:xfrm>
            <a:off x="609600" y="4866382"/>
            <a:ext cx="8153400" cy="1077218"/>
          </a:xfrm>
          <a:prstGeom prst="rect">
            <a:avLst/>
          </a:prstGeom>
          <a:noFill/>
        </p:spPr>
        <p:txBody>
          <a:bodyPr wrap="square" rtlCol="0">
            <a:spAutoFit/>
          </a:bodyPr>
          <a:lstStyle/>
          <a:p>
            <a:pPr algn="ctr"/>
            <a:r>
              <a:rPr lang="en-US" sz="3600" dirty="0">
                <a:latin typeface="Baskerville Old Face" panose="02020602080505020303" pitchFamily="18" charset="0"/>
              </a:rPr>
              <a:t>Gina L. Campanella, Esq. </a:t>
            </a:r>
            <a:r>
              <a:rPr lang="en-US" sz="3600" dirty="0" err="1">
                <a:latin typeface="Baskerville Old Face" panose="02020602080505020303" pitchFamily="18" charset="0"/>
              </a:rPr>
              <a:t>FACHE</a:t>
            </a:r>
            <a:endParaRPr lang="en-US" sz="3600" dirty="0">
              <a:latin typeface="Baskerville Old Face" panose="02020602080505020303" pitchFamily="18" charset="0"/>
            </a:endParaRPr>
          </a:p>
          <a:p>
            <a:pPr algn="ctr"/>
            <a:r>
              <a:rPr lang="en-US" sz="2800" i="1" dirty="0">
                <a:latin typeface="Baskerville Old Face" panose="02020602080505020303" pitchFamily="18" charset="0"/>
              </a:rPr>
              <a:t>Principal, </a:t>
            </a:r>
            <a:r>
              <a:rPr lang="en-US" sz="2800" dirty="0">
                <a:latin typeface="Baskerville Old Face" panose="02020602080505020303" pitchFamily="18" charset="0"/>
              </a:rPr>
              <a:t>Campanella Law Office LLC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Performance Standards</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Current Contracts: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Are there standards of performance defined in the contract that are required in order to collect payment?</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How does this provision interconnect with the force majeure clause?</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911708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Performance Standards</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Future Contracts: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Performance standards must always be defined</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Volume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Accessibility</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Frequency</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What are the remedies if performance standards cannot be met?</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2499521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Liability Provisions</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Current Contracts: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Is there any liability for lack of performance?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Any requirement to secure performance from a different source?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Any requirement to “catch up” when performance ability is restored?</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2748023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Liability Provisions</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Future Contracts: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Coverage for alternative sources of the product/service provided by the non-performing party</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Delegation of responsible party to find and secure alternate sources of product/</a:t>
            </a:r>
            <a:r>
              <a:rPr lang="en-US" sz="3200" dirty="0" err="1">
                <a:solidFill>
                  <a:schemeClr val="tx1"/>
                </a:solidFill>
                <a:latin typeface="Baskerville Old Face" panose="02020602080505020303" pitchFamily="18" charset="0"/>
              </a:rPr>
              <a:t>performace</a:t>
            </a: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1648285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Insurance Coverage</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Current Contracts: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Insurance coverage provisions should be comprehensive with specified limits, coverage and other critical terms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Business Interruption Insurance!</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3028069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Business Interruption Insurance</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The “pandemic” problem:</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Business Interruption insurance carriers have been refusing to pay benefits because “pandemic” is not a listed, approved cause of business interruption to qualify for payment.</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Two major national law firms have motions currently pending to ask for consolidation of all such claims.</a:t>
            </a:r>
          </a:p>
          <a:p>
            <a:pPr marL="0" indent="0" algn="ctr" defTabSz="574675">
              <a:buNone/>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3652013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Business Interruption Insurance</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The “pandemic” problem:</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There is less than a 50% chance that the matters will be consolidated; which means each potential plaintiff is on his, her, their own to sue their carrier for coverage.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Ultimately, this all goes down to how the contracts with the carriers were drafted!</a:t>
            </a:r>
          </a:p>
          <a:p>
            <a:pPr marL="0" indent="0" algn="ctr" defTabSz="574675">
              <a:buNone/>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3374542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Insurance Coverage</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Future Contracts: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“Pandemic” inclusion will be the new norm.</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Never just “sign on the dotted line”!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Even if an insurance coverage contract is not subject to negotiation, a review is always money well spent – understand what you are signing!</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1875372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Termination Provisions</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Current Contracts: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Can you stop paying in response to impossibility of performance?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Do you eventually owe that money or is it forgiven?</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Are you permitted to terminate without penalty in this scenario?</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3043162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Termination Provisions</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Future Contracts: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Permit termination for lack of performance with or without fault of performing party</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No penalties</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163984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chemeClr val="accent3">
                    <a:lumMod val="50000"/>
                  </a:schemeClr>
                </a:solidFill>
                <a:latin typeface="Baskerville Old Face" panose="02020602080505020303" pitchFamily="18" charset="0"/>
              </a:rPr>
              <a:t>Speaker Background</a:t>
            </a:r>
          </a:p>
        </p:txBody>
      </p:sp>
      <p:sp>
        <p:nvSpPr>
          <p:cNvPr id="3" name="Content Placeholder 2"/>
          <p:cNvSpPr>
            <a:spLocks noGrp="1"/>
          </p:cNvSpPr>
          <p:nvPr>
            <p:ph idx="1"/>
          </p:nvPr>
        </p:nvSpPr>
        <p:spPr>
          <a:xfrm>
            <a:off x="609600" y="1417638"/>
            <a:ext cx="8382000" cy="4754562"/>
          </a:xfrm>
        </p:spPr>
        <p:txBody>
          <a:bodyPr>
            <a:normAutofit fontScale="77500" lnSpcReduction="20000"/>
          </a:bodyPr>
          <a:lstStyle/>
          <a:p>
            <a:pPr marL="0" indent="0">
              <a:buNone/>
            </a:pPr>
            <a:r>
              <a:rPr lang="en-US" sz="2300" dirty="0">
                <a:latin typeface="Baskerville Old Face" panose="02020602080505020303" pitchFamily="18" charset="0"/>
              </a:rPr>
              <a:t>Ms. Campanella is the founding attorney of Campanella Law Office where she focuses her practice on business law, healthcare regulatory and transactional matters, and residential and commercial real estate.  Campanella Law Office is a full-service boutique firm located in Wyckoff, New Jersey and offering services federally and in New Jersey, New York, Vermont and Pennsylvania. Ms. Campanella is a nationally respected regulatory compliance specialist who dedicates herself to educating professionals nationwide on issues of business transactions and regulatory compliance.</a:t>
            </a:r>
          </a:p>
          <a:p>
            <a:pPr marL="0" indent="0">
              <a:buNone/>
            </a:pPr>
            <a:r>
              <a:rPr lang="en-US" sz="2300" dirty="0">
                <a:latin typeface="Baskerville Old Face" panose="02020602080505020303" pitchFamily="18" charset="0"/>
              </a:rPr>
              <a:t>Ms. Campanella graduated Magna Cum Laude from Seton Hall University with a Masters in Healthcare Administration in 2012 and earned her Juris Doctor from Seton Hall Law in 2005.  In 2002, she graduated with Honors from Union College with a Bachelor of Arts in History.  She is also a member of the American College of Healthcare Executives (New Jersey Chapter), the American Health Lawyers Association, and the New York City Bar Association.  </a:t>
            </a:r>
          </a:p>
          <a:p>
            <a:pPr marL="0" indent="0">
              <a:buNone/>
            </a:pPr>
            <a:r>
              <a:rPr lang="en-US" sz="2300" dirty="0">
                <a:latin typeface="Baskerville Old Face" panose="02020602080505020303" pitchFamily="18" charset="0"/>
              </a:rPr>
              <a:t>Ms. Campanella was recognized by New Jersey Super </a:t>
            </a:r>
            <a:r>
              <a:rPr lang="en-US" sz="2300" dirty="0" err="1">
                <a:latin typeface="Baskerville Old Face" panose="02020602080505020303" pitchFamily="18" charset="0"/>
              </a:rPr>
              <a:t>Lawyers</a:t>
            </a:r>
            <a:r>
              <a:rPr lang="en-US" sz="2300" baseline="30000" dirty="0" err="1">
                <a:latin typeface="Baskerville Old Face" panose="02020602080505020303" pitchFamily="18" charset="0"/>
              </a:rPr>
              <a:t>TM</a:t>
            </a:r>
            <a:r>
              <a:rPr lang="en-US" sz="2300" dirty="0">
                <a:latin typeface="Baskerville Old Face" panose="02020602080505020303" pitchFamily="18" charset="0"/>
              </a:rPr>
              <a:t> as a Rising Star in 2014,-2015 &amp; 2017-2020, a “Best of Bergen” attorney by Bergen Magazine in 2017-2019, and is recognized by AVVO as a Clients’ Choice Attorney in 2016-2020 with an AVVO rating of “10 out of 10”.*  Her additional certifications include earning the status of Certified HIPAA Administrator from the HIPAA Academy and she is a Fellow in the American College of Healthcare Executives.  Ms. Campanella is also an Adjunct Professor at the Seton Hall University School of Health and Medical Sciences.</a:t>
            </a:r>
          </a:p>
          <a:p>
            <a:pPr marL="0" indent="0" algn="ctr">
              <a:buNone/>
            </a:pPr>
            <a:endParaRPr lang="en-US" sz="3200" dirty="0">
              <a:solidFill>
                <a:schemeClr val="accent3">
                  <a:lumMod val="50000"/>
                </a:schemeClr>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5">
            <a:extLst>
              <a:ext uri="{FF2B5EF4-FFF2-40B4-BE49-F238E27FC236}">
                <a16:creationId xmlns:a16="http://schemas.microsoft.com/office/drawing/2014/main" id="{616D92B2-4B44-42AF-8428-3AAE5BA02833}"/>
              </a:ext>
            </a:extLst>
          </p:cNvPr>
          <p:cNvSpPr txBox="1"/>
          <p:nvPr/>
        </p:nvSpPr>
        <p:spPr>
          <a:xfrm>
            <a:off x="2895600" y="6410980"/>
            <a:ext cx="3657600" cy="523220"/>
          </a:xfrm>
          <a:prstGeom prst="rect">
            <a:avLst/>
          </a:prstGeom>
          <a:noFill/>
        </p:spPr>
        <p:txBody>
          <a:bodyPr wrap="square" rtlCol="0">
            <a:spAutoFit/>
          </a:bodyPr>
          <a:lstStyle/>
          <a:p>
            <a:r>
              <a:rPr lang="en-US" sz="2800" dirty="0">
                <a:solidFill>
                  <a:schemeClr val="bg1"/>
                </a:solidFill>
                <a:latin typeface="Baskerville Old Face" panose="02020602080505020303" pitchFamily="18" charset="0"/>
              </a:rPr>
              <a:t>NO Conflicts of Interest</a:t>
            </a:r>
          </a:p>
        </p:txBody>
      </p:sp>
    </p:spTree>
    <p:extLst>
      <p:ext uri="{BB962C8B-B14F-4D97-AF65-F5344CB8AC3E}">
        <p14:creationId xmlns:p14="http://schemas.microsoft.com/office/powerpoint/2010/main" val="3474671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2174" y="866030"/>
            <a:ext cx="7772400" cy="1273433"/>
          </a:xfrm>
        </p:spPr>
        <p:txBody>
          <a:bodyPr>
            <a:normAutofit/>
          </a:bodyPr>
          <a:lstStyle/>
          <a:p>
            <a:pPr algn="ctr"/>
            <a:r>
              <a:rPr lang="en-US" sz="8000" dirty="0">
                <a:solidFill>
                  <a:schemeClr val="tx1"/>
                </a:solidFill>
                <a:latin typeface="Baskerville Old Face" panose="02020602080505020303" pitchFamily="18" charset="0"/>
              </a:rPr>
              <a:t>Questions?</a:t>
            </a:r>
          </a:p>
        </p:txBody>
      </p:sp>
      <p:sp>
        <p:nvSpPr>
          <p:cNvPr id="3" name="Subtitle 2"/>
          <p:cNvSpPr>
            <a:spLocks noGrp="1"/>
          </p:cNvSpPr>
          <p:nvPr>
            <p:ph type="subTitle" idx="1"/>
          </p:nvPr>
        </p:nvSpPr>
        <p:spPr>
          <a:xfrm>
            <a:off x="732174" y="4038600"/>
            <a:ext cx="7772400" cy="2133600"/>
          </a:xfrm>
        </p:spPr>
        <p:txBody>
          <a:bodyPr>
            <a:normAutofit lnSpcReduction="10000"/>
          </a:bodyPr>
          <a:lstStyle/>
          <a:p>
            <a:pPr algn="ctr"/>
            <a:r>
              <a:rPr lang="en-US" dirty="0">
                <a:solidFill>
                  <a:schemeClr val="tx1"/>
                </a:solidFill>
                <a:latin typeface="Baskerville Old Face" panose="02020602080505020303" pitchFamily="18" charset="0"/>
              </a:rPr>
              <a:t>356 Franklin Ave, 2</a:t>
            </a:r>
            <a:r>
              <a:rPr lang="en-US" baseline="30000" dirty="0">
                <a:solidFill>
                  <a:schemeClr val="tx1"/>
                </a:solidFill>
                <a:latin typeface="Baskerville Old Face" panose="02020602080505020303" pitchFamily="18" charset="0"/>
              </a:rPr>
              <a:t>nd</a:t>
            </a:r>
            <a:r>
              <a:rPr lang="en-US" dirty="0">
                <a:solidFill>
                  <a:schemeClr val="tx1"/>
                </a:solidFill>
                <a:latin typeface="Baskerville Old Face" panose="02020602080505020303" pitchFamily="18" charset="0"/>
              </a:rPr>
              <a:t> Floor * Wyckoff, NJ 07481</a:t>
            </a:r>
          </a:p>
          <a:p>
            <a:pPr algn="ctr"/>
            <a:r>
              <a:rPr lang="en-US" dirty="0">
                <a:solidFill>
                  <a:schemeClr val="tx1"/>
                </a:solidFill>
                <a:latin typeface="Baskerville Old Face" panose="02020602080505020303" pitchFamily="18" charset="0"/>
              </a:rPr>
              <a:t>Shore Crossings, 3600 Route 66, Suite 150, Neptune, NJ 07753</a:t>
            </a:r>
          </a:p>
          <a:p>
            <a:pPr algn="ctr"/>
            <a:r>
              <a:rPr lang="en-US" dirty="0">
                <a:solidFill>
                  <a:schemeClr val="tx1"/>
                </a:solidFill>
                <a:latin typeface="Baskerville Old Face" panose="02020602080505020303" pitchFamily="18" charset="0"/>
              </a:rPr>
              <a:t>43 West 43</a:t>
            </a:r>
            <a:r>
              <a:rPr lang="en-US" baseline="30000" dirty="0">
                <a:solidFill>
                  <a:schemeClr val="tx1"/>
                </a:solidFill>
                <a:latin typeface="Baskerville Old Face" panose="02020602080505020303" pitchFamily="18" charset="0"/>
              </a:rPr>
              <a:t>rd</a:t>
            </a:r>
            <a:r>
              <a:rPr lang="en-US" dirty="0">
                <a:solidFill>
                  <a:schemeClr val="tx1"/>
                </a:solidFill>
                <a:latin typeface="Baskerville Old Face" panose="02020602080505020303" pitchFamily="18" charset="0"/>
              </a:rPr>
              <a:t> Street, Suite 143 * New York, NY 10036</a:t>
            </a:r>
          </a:p>
          <a:p>
            <a:pPr algn="ctr"/>
            <a:r>
              <a:rPr lang="en-US" dirty="0">
                <a:solidFill>
                  <a:schemeClr val="tx1"/>
                </a:solidFill>
                <a:latin typeface="Baskerville Old Face" panose="02020602080505020303" pitchFamily="18" charset="0"/>
              </a:rPr>
              <a:t>Licensed in NJ, NY, DC, PA and VT</a:t>
            </a:r>
          </a:p>
          <a:p>
            <a:pPr algn="ctr"/>
            <a:r>
              <a:rPr lang="en-US" dirty="0">
                <a:solidFill>
                  <a:schemeClr val="tx1"/>
                </a:solidFill>
                <a:latin typeface="Baskerville Old Face" panose="02020602080505020303" pitchFamily="18" charset="0"/>
              </a:rPr>
              <a:t>(201) 891-3726 * (732) 314-7405 * (646) 759-2962</a:t>
            </a:r>
          </a:p>
          <a:p>
            <a:pPr algn="ctr"/>
            <a:r>
              <a:rPr lang="en-US" dirty="0">
                <a:solidFill>
                  <a:schemeClr val="tx1"/>
                </a:solidFill>
                <a:latin typeface="Baskerville Old Face" panose="02020602080505020303" pitchFamily="18" charset="0"/>
              </a:rPr>
              <a:t>Gina@GLCBusinessLaw.com</a:t>
            </a:r>
          </a:p>
          <a:p>
            <a:pPr algn="ctr"/>
            <a:r>
              <a:rPr lang="en-US" dirty="0">
                <a:solidFill>
                  <a:schemeClr val="tx1"/>
                </a:solidFill>
                <a:latin typeface="Baskerville Old Face" panose="02020602080505020303" pitchFamily="18" charset="0"/>
              </a:rPr>
              <a:t>GLCBusinessLaw.com</a:t>
            </a:r>
          </a:p>
        </p:txBody>
      </p:sp>
      <p:pic>
        <p:nvPicPr>
          <p:cNvPr id="6" name="Picture 5" descr="A drawing of a face&#10;&#10;Description automatically generated">
            <a:extLst>
              <a:ext uri="{FF2B5EF4-FFF2-40B4-BE49-F238E27FC236}">
                <a16:creationId xmlns:a16="http://schemas.microsoft.com/office/drawing/2014/main" id="{D158F0F1-DA13-42BB-8E5A-CD96059A24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2361" y="1920240"/>
            <a:ext cx="4772025" cy="2057400"/>
          </a:xfrm>
          <a:prstGeom prst="rect">
            <a:avLst/>
          </a:prstGeom>
        </p:spPr>
      </p:pic>
    </p:spTree>
    <p:extLst>
      <p:ext uri="{BB962C8B-B14F-4D97-AF65-F5344CB8AC3E}">
        <p14:creationId xmlns:p14="http://schemas.microsoft.com/office/powerpoint/2010/main" val="100300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71700"/>
            <a:ext cx="8382000" cy="3954463"/>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“Boilerplate”</a:t>
            </a:r>
          </a:p>
          <a:p>
            <a:pPr marL="0" indent="0" algn="ctr" defTabSz="574675">
              <a:buNone/>
            </a:pPr>
            <a:r>
              <a:rPr lang="en-US" sz="3200" dirty="0">
                <a:solidFill>
                  <a:schemeClr val="tx1"/>
                </a:solidFill>
                <a:latin typeface="Baskerville Old Face" panose="02020602080505020303" pitchFamily="18" charset="0"/>
              </a:rPr>
              <a:t>“Standard”</a:t>
            </a:r>
          </a:p>
          <a:p>
            <a:pPr marL="0" indent="0" algn="ctr" defTabSz="574675">
              <a:buNone/>
            </a:pPr>
            <a:r>
              <a:rPr lang="en-US" sz="3200" dirty="0">
                <a:solidFill>
                  <a:schemeClr val="tx1"/>
                </a:solidFill>
                <a:latin typeface="Baskerville Old Face" panose="02020602080505020303" pitchFamily="18" charset="0"/>
              </a:rPr>
              <a:t>“Fine Print”</a:t>
            </a:r>
          </a:p>
          <a:p>
            <a:pPr marL="0" indent="0" algn="ctr" defTabSz="574675">
              <a:buNone/>
            </a:pPr>
            <a:r>
              <a:rPr lang="en-US" sz="3200" dirty="0">
                <a:solidFill>
                  <a:schemeClr val="tx1"/>
                </a:solidFill>
                <a:latin typeface="Baskerville Old Face" panose="02020602080505020303" pitchFamily="18" charset="0"/>
              </a:rPr>
              <a:t>“Non-Negotiable”</a:t>
            </a: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
        <p:nvSpPr>
          <p:cNvPr id="7" name="Title 6">
            <a:extLst>
              <a:ext uri="{FF2B5EF4-FFF2-40B4-BE49-F238E27FC236}">
                <a16:creationId xmlns:a16="http://schemas.microsoft.com/office/drawing/2014/main" id="{89F0D482-C509-4C82-A333-DD1CB8C67A88}"/>
              </a:ext>
            </a:extLst>
          </p:cNvPr>
          <p:cNvSpPr>
            <a:spLocks noGrp="1"/>
          </p:cNvSpPr>
          <p:nvPr>
            <p:ph type="title"/>
          </p:nvPr>
        </p:nvSpPr>
        <p:spPr/>
        <p:txBody>
          <a:bodyPr/>
          <a:lstStyle/>
          <a:p>
            <a:pPr algn="ctr"/>
            <a:r>
              <a:rPr lang="en-US" dirty="0">
                <a:latin typeface="Baskerville Old Face" panose="02020602080505020303" pitchFamily="18" charset="0"/>
              </a:rPr>
              <a:t>Strike These Words from Your Contract Vocabulary!</a:t>
            </a:r>
          </a:p>
        </p:txBody>
      </p:sp>
    </p:spTree>
    <p:extLst>
      <p:ext uri="{BB962C8B-B14F-4D97-AF65-F5344CB8AC3E}">
        <p14:creationId xmlns:p14="http://schemas.microsoft.com/office/powerpoint/2010/main" val="333185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0" y="635413"/>
            <a:ext cx="6515100" cy="1485900"/>
          </a:xfrm>
        </p:spPr>
        <p:txBody>
          <a:bodyPr>
            <a:normAutofit/>
          </a:bodyPr>
          <a:lstStyle/>
          <a:p>
            <a:pPr algn="ctr"/>
            <a:r>
              <a:rPr lang="en-US" sz="4800" dirty="0">
                <a:solidFill>
                  <a:schemeClr val="tx1"/>
                </a:solidFill>
                <a:latin typeface="Baskerville Old Face" panose="02020602080505020303" pitchFamily="18" charset="0"/>
              </a:rPr>
              <a:t>“Boilerplate” Mentality</a:t>
            </a:r>
          </a:p>
        </p:txBody>
      </p:sp>
      <p:sp>
        <p:nvSpPr>
          <p:cNvPr id="3" name="Content Placeholder 2"/>
          <p:cNvSpPr>
            <a:spLocks noGrp="1"/>
          </p:cNvSpPr>
          <p:nvPr>
            <p:ph idx="1"/>
          </p:nvPr>
        </p:nvSpPr>
        <p:spPr>
          <a:xfrm>
            <a:off x="609600" y="2121313"/>
            <a:ext cx="8382000" cy="4004850"/>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Every line of every contract has been written by an attorney, with great thought and care, to attempt to cover every possible scenario.</a:t>
            </a:r>
          </a:p>
          <a:p>
            <a:pPr marL="0" indent="0" algn="ctr" defTabSz="574675">
              <a:buNone/>
            </a:pPr>
            <a:r>
              <a:rPr lang="en-US" sz="3200" dirty="0">
                <a:solidFill>
                  <a:schemeClr val="tx1"/>
                </a:solidFill>
                <a:latin typeface="Baskerville Old Face" panose="02020602080505020303" pitchFamily="18" charset="0"/>
              </a:rPr>
              <a:t>Many are now suffering because they dismissed important clauses as “boilerplate”!</a:t>
            </a: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212264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0" y="635413"/>
            <a:ext cx="6515100" cy="1485900"/>
          </a:xfrm>
        </p:spPr>
        <p:txBody>
          <a:bodyPr>
            <a:normAutofit/>
          </a:bodyPr>
          <a:lstStyle/>
          <a:p>
            <a:pPr algn="ctr"/>
            <a:r>
              <a:rPr lang="en-US" sz="4800" dirty="0">
                <a:solidFill>
                  <a:schemeClr val="tx1"/>
                </a:solidFill>
                <a:latin typeface="Baskerville Old Face" panose="02020602080505020303" pitchFamily="18" charset="0"/>
              </a:rPr>
              <a:t>Most Negotiated Terms</a:t>
            </a:r>
          </a:p>
        </p:txBody>
      </p:sp>
      <p:sp>
        <p:nvSpPr>
          <p:cNvPr id="3" name="Content Placeholder 2"/>
          <p:cNvSpPr>
            <a:spLocks noGrp="1"/>
          </p:cNvSpPr>
          <p:nvPr>
            <p:ph idx="1"/>
          </p:nvPr>
        </p:nvSpPr>
        <p:spPr>
          <a:xfrm>
            <a:off x="609600" y="1447800"/>
            <a:ext cx="8382000" cy="4678363"/>
          </a:xfrm>
        </p:spPr>
        <p:txBody>
          <a:bodyPr>
            <a:normAutofit fontScale="92500" lnSpcReduction="20000"/>
          </a:bodyPr>
          <a:lstStyle/>
          <a:p>
            <a:pPr algn="ctr">
              <a:buFont typeface="Arial" panose="020B0604020202020204" pitchFamily="34" charset="0"/>
              <a:buChar char="•"/>
            </a:pPr>
            <a:r>
              <a:rPr lang="en-US" sz="3200" dirty="0">
                <a:solidFill>
                  <a:schemeClr val="tx1"/>
                </a:solidFill>
                <a:latin typeface="Baskerville Old Face" panose="02020602080505020303" pitchFamily="18" charset="0"/>
              </a:rPr>
              <a:t>The International Association for Contract and Commercial Management’s 2018 Most Important Contract Terms:</a:t>
            </a:r>
          </a:p>
          <a:p>
            <a:pPr lvl="2"/>
            <a:r>
              <a:rPr lang="en-US" sz="2200" dirty="0">
                <a:latin typeface="Baskerville Old Face" panose="02020602080505020303" pitchFamily="18" charset="0"/>
              </a:rPr>
              <a:t>Scope and Goals / Specification</a:t>
            </a:r>
          </a:p>
          <a:p>
            <a:pPr lvl="2"/>
            <a:r>
              <a:rPr lang="en-US" sz="2200" dirty="0">
                <a:latin typeface="Baskerville Old Face" panose="02020602080505020303" pitchFamily="18" charset="0"/>
              </a:rPr>
              <a:t>Responsibilities of the parties</a:t>
            </a:r>
          </a:p>
          <a:p>
            <a:pPr lvl="2"/>
            <a:r>
              <a:rPr lang="en-US" sz="2200" dirty="0">
                <a:latin typeface="Baskerville Old Face" panose="02020602080505020303" pitchFamily="18" charset="0"/>
              </a:rPr>
              <a:t>Price / Charge / Price Changes</a:t>
            </a:r>
          </a:p>
          <a:p>
            <a:pPr lvl="2"/>
            <a:r>
              <a:rPr lang="en-US" sz="2200" dirty="0">
                <a:latin typeface="Baskerville Old Face" panose="02020602080505020303" pitchFamily="18" charset="0"/>
              </a:rPr>
              <a:t>Delivery / Acceptance</a:t>
            </a:r>
          </a:p>
          <a:p>
            <a:pPr lvl="2"/>
            <a:r>
              <a:rPr lang="en-US" sz="2200" dirty="0">
                <a:latin typeface="Baskerville Old Face" panose="02020602080505020303" pitchFamily="18" charset="0"/>
              </a:rPr>
              <a:t>Service Levels</a:t>
            </a:r>
          </a:p>
          <a:p>
            <a:pPr lvl="2"/>
            <a:r>
              <a:rPr lang="en-US" sz="2200" dirty="0">
                <a:latin typeface="Baskerville Old Face" panose="02020602080505020303" pitchFamily="18" charset="0"/>
              </a:rPr>
              <a:t>Performance / Guarantees / Undertakings</a:t>
            </a:r>
          </a:p>
          <a:p>
            <a:pPr lvl="2"/>
            <a:r>
              <a:rPr lang="en-US" sz="2200" dirty="0">
                <a:latin typeface="Baskerville Old Face" panose="02020602080505020303" pitchFamily="18" charset="0"/>
              </a:rPr>
              <a:t>Limitation of Liability</a:t>
            </a:r>
          </a:p>
          <a:p>
            <a:pPr lvl="2"/>
            <a:r>
              <a:rPr lang="en-US" sz="2200" dirty="0">
                <a:latin typeface="Baskerville Old Face" panose="02020602080505020303" pitchFamily="18" charset="0"/>
              </a:rPr>
              <a:t>Payment</a:t>
            </a:r>
          </a:p>
          <a:p>
            <a:pPr lvl="2"/>
            <a:r>
              <a:rPr lang="en-US" sz="2200" dirty="0">
                <a:latin typeface="Baskerville Old Face" panose="02020602080505020303" pitchFamily="18" charset="0"/>
              </a:rPr>
              <a:t>Data Protection / Security / Cybersecurity</a:t>
            </a:r>
          </a:p>
          <a:p>
            <a:pPr lvl="2"/>
            <a:r>
              <a:rPr lang="en-US" sz="2200" dirty="0">
                <a:latin typeface="Baskerville Old Face" panose="02020602080505020303" pitchFamily="18" charset="0"/>
              </a:rPr>
              <a:t>Change Management</a:t>
            </a:r>
            <a:endParaRPr lang="en-US" sz="2200" dirty="0">
              <a:solidFill>
                <a:schemeClr val="tx1"/>
              </a:solidFill>
              <a:latin typeface="Baskerville Old Face" panose="02020602080505020303" pitchFamily="18" charset="0"/>
            </a:endParaRPr>
          </a:p>
          <a:p>
            <a:pPr lvl="1" algn="ctr">
              <a:buFont typeface="Arial" panose="020B0604020202020204" pitchFamily="34" charset="0"/>
              <a:buChar char="•"/>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146912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Important But Often Overlooked</a:t>
            </a:r>
          </a:p>
        </p:txBody>
      </p:sp>
      <p:sp>
        <p:nvSpPr>
          <p:cNvPr id="3" name="Content Placeholder 2"/>
          <p:cNvSpPr>
            <a:spLocks noGrp="1"/>
          </p:cNvSpPr>
          <p:nvPr>
            <p:ph idx="1"/>
          </p:nvPr>
        </p:nvSpPr>
        <p:spPr>
          <a:xfrm>
            <a:off x="609600" y="2121313"/>
            <a:ext cx="8382000" cy="4004850"/>
          </a:xfrm>
        </p:spPr>
        <p:txBody>
          <a:bodyPr>
            <a:normAutofit/>
          </a:bodyPr>
          <a:lstStyle/>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Force Majeure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Performance Standards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Liability provisions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Insurance coverage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Termination provisions</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367102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Current &amp; Future Contracts</a:t>
            </a:r>
          </a:p>
        </p:txBody>
      </p:sp>
      <p:sp>
        <p:nvSpPr>
          <p:cNvPr id="3" name="Content Placeholder 2"/>
          <p:cNvSpPr>
            <a:spLocks noGrp="1"/>
          </p:cNvSpPr>
          <p:nvPr>
            <p:ph idx="1"/>
          </p:nvPr>
        </p:nvSpPr>
        <p:spPr>
          <a:xfrm>
            <a:off x="609600" y="2121313"/>
            <a:ext cx="8382000" cy="4004850"/>
          </a:xfrm>
        </p:spPr>
        <p:txBody>
          <a:bodyPr>
            <a:normAutofit/>
          </a:bodyPr>
          <a:lstStyle/>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Impossibility of performance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Liability for damages for impossibility of performance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Ability to stop paying when performance is interrupted</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“Pandemic”</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158843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Force Majeure</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Current Contracts: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Do you have one?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Does it affect both parties equally or just one or the other?</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Can you cancel completely? Or just “pause” obligations?</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3425373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413"/>
            <a:ext cx="8382000" cy="1117187"/>
          </a:xfrm>
        </p:spPr>
        <p:txBody>
          <a:bodyPr>
            <a:normAutofit/>
          </a:bodyPr>
          <a:lstStyle/>
          <a:p>
            <a:pPr algn="ctr"/>
            <a:r>
              <a:rPr lang="en-US" sz="4800" dirty="0">
                <a:solidFill>
                  <a:schemeClr val="tx1"/>
                </a:solidFill>
                <a:latin typeface="Baskerville Old Face" panose="02020602080505020303" pitchFamily="18" charset="0"/>
              </a:rPr>
              <a:t>Force Majeure</a:t>
            </a:r>
          </a:p>
        </p:txBody>
      </p:sp>
      <p:sp>
        <p:nvSpPr>
          <p:cNvPr id="3" name="Content Placeholder 2"/>
          <p:cNvSpPr>
            <a:spLocks noGrp="1"/>
          </p:cNvSpPr>
          <p:nvPr>
            <p:ph idx="1"/>
          </p:nvPr>
        </p:nvSpPr>
        <p:spPr>
          <a:xfrm>
            <a:off x="609600" y="1627517"/>
            <a:ext cx="8382000" cy="4498646"/>
          </a:xfrm>
        </p:spPr>
        <p:txBody>
          <a:bodyPr>
            <a:normAutofit/>
          </a:bodyPr>
          <a:lstStyle/>
          <a:p>
            <a:pPr marL="0" indent="0" algn="ctr" defTabSz="574675">
              <a:buNone/>
            </a:pPr>
            <a:r>
              <a:rPr lang="en-US" sz="3200" dirty="0">
                <a:solidFill>
                  <a:schemeClr val="tx1"/>
                </a:solidFill>
                <a:latin typeface="Baskerville Old Face" panose="02020602080505020303" pitchFamily="18" charset="0"/>
              </a:rPr>
              <a:t>Future Contracts:</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Must always have one</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Do not accept the old “standard”</a:t>
            </a:r>
          </a:p>
          <a:p>
            <a:pPr algn="ctr" defTabSz="574675">
              <a:buFont typeface="Arial" panose="020B0604020202020204" pitchFamily="34" charset="0"/>
              <a:buChar char="•"/>
            </a:pPr>
            <a:r>
              <a:rPr lang="en-US" sz="3200" dirty="0">
                <a:solidFill>
                  <a:schemeClr val="tx1"/>
                </a:solidFill>
                <a:latin typeface="Baskerville Old Face" panose="02020602080505020303" pitchFamily="18" charset="0"/>
              </a:rPr>
              <a:t>Address “pandemic” and define terms of what qualifies!</a:t>
            </a: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algn="ctr" defTabSz="574675">
              <a:buFont typeface="Arial" panose="020B0604020202020204" pitchFamily="34" charset="0"/>
              <a:buChar char="•"/>
            </a:pPr>
            <a:endParaRPr lang="en-US" sz="3200" dirty="0">
              <a:solidFill>
                <a:schemeClr val="tx1"/>
              </a:solidFill>
              <a:latin typeface="Baskerville Old Face" panose="02020602080505020303" pitchFamily="18" charset="0"/>
            </a:endParaRPr>
          </a:p>
          <a:p>
            <a:pPr marL="0" indent="0" algn="ctr">
              <a:buNone/>
            </a:pPr>
            <a:endParaRPr lang="en-US" sz="3200" dirty="0">
              <a:solidFill>
                <a:schemeClr val="tx1"/>
              </a:solidFill>
              <a:latin typeface="Baskerville Old Face" panose="02020602080505020303" pitchFamily="18" charset="0"/>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200" dirty="0">
              <a:solidFill>
                <a:schemeClr val="accent3">
                  <a:lumMod val="75000"/>
                </a:schemeClr>
              </a:solidFill>
              <a:latin typeface="Baskerville Old Face" panose="02020602080505020303" pitchFamily="18" charset="0"/>
            </a:endParaRPr>
          </a:p>
        </p:txBody>
      </p:sp>
      <p:sp>
        <p:nvSpPr>
          <p:cNvPr id="6" name="TextBox 4">
            <a:extLst>
              <a:ext uri="{FF2B5EF4-FFF2-40B4-BE49-F238E27FC236}">
                <a16:creationId xmlns:a16="http://schemas.microsoft.com/office/drawing/2014/main" id="{DEE9BB8B-5F4B-48D4-B729-2A29FAAA3283}"/>
              </a:ext>
            </a:extLst>
          </p:cNvPr>
          <p:cNvSpPr txBox="1"/>
          <p:nvPr/>
        </p:nvSpPr>
        <p:spPr>
          <a:xfrm>
            <a:off x="6553200" y="6403646"/>
            <a:ext cx="228312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latin typeface="Times New Roman" panose="02020603050405020304" pitchFamily="18" charset="0"/>
                <a:cs typeface="Times New Roman" panose="02020603050405020304" pitchFamily="18" charset="0"/>
              </a:rPr>
              <a:t>© 2020 Campanella Law Office LLC</a:t>
            </a:r>
          </a:p>
        </p:txBody>
      </p:sp>
    </p:spTree>
    <p:extLst>
      <p:ext uri="{BB962C8B-B14F-4D97-AF65-F5344CB8AC3E}">
        <p14:creationId xmlns:p14="http://schemas.microsoft.com/office/powerpoint/2010/main" val="266344752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B852922-DE84-443C-ACF9-B65630A64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1419</TotalTime>
  <Words>1078</Words>
  <Application>Microsoft Office PowerPoint</Application>
  <PresentationFormat>On-screen Show (4:3)</PresentationFormat>
  <Paragraphs>135</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Baskerville Old Face</vt:lpstr>
      <vt:lpstr>Calibri</vt:lpstr>
      <vt:lpstr>Franklin Gothic Book</vt:lpstr>
      <vt:lpstr>Times New Roman</vt:lpstr>
      <vt:lpstr>Custom Design</vt:lpstr>
      <vt:lpstr>Crop</vt:lpstr>
      <vt:lpstr>COVID-19, Contract Performance &amp; the new “standard”</vt:lpstr>
      <vt:lpstr>Speaker Background</vt:lpstr>
      <vt:lpstr>Strike These Words from Your Contract Vocabulary!</vt:lpstr>
      <vt:lpstr>“Boilerplate” Mentality</vt:lpstr>
      <vt:lpstr>Most Negotiated Terms</vt:lpstr>
      <vt:lpstr>Important But Often Overlooked</vt:lpstr>
      <vt:lpstr>Current &amp; Future Contracts</vt:lpstr>
      <vt:lpstr>Force Majeure</vt:lpstr>
      <vt:lpstr>Force Majeure</vt:lpstr>
      <vt:lpstr>Performance Standards</vt:lpstr>
      <vt:lpstr>Performance Standards</vt:lpstr>
      <vt:lpstr>Liability Provisions</vt:lpstr>
      <vt:lpstr>Liability Provisions</vt:lpstr>
      <vt:lpstr>Insurance Coverage</vt:lpstr>
      <vt:lpstr>Business Interruption Insurance</vt:lpstr>
      <vt:lpstr>Business Interruption Insurance</vt:lpstr>
      <vt:lpstr>Insurance Coverage</vt:lpstr>
      <vt:lpstr>Termination Provisions</vt:lpstr>
      <vt:lpstr>Termination Provisions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Gina Campanella</dc:creator>
  <cp:keywords/>
  <cp:lastModifiedBy>Gina L. Campanella</cp:lastModifiedBy>
  <cp:revision>135</cp:revision>
  <cp:lastPrinted>2016-02-29T16:40:00Z</cp:lastPrinted>
  <dcterms:created xsi:type="dcterms:W3CDTF">2015-11-16T14:47:19Z</dcterms:created>
  <dcterms:modified xsi:type="dcterms:W3CDTF">2020-04-30T13:59:28Z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TC103852689990</vt:lpwstr>
  </property>
</Properties>
</file>