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57" r:id="rId6"/>
    <p:sldId id="258" r:id="rId7"/>
    <p:sldId id="273" r:id="rId8"/>
    <p:sldId id="260" r:id="rId9"/>
    <p:sldId id="261" r:id="rId10"/>
    <p:sldId id="274" r:id="rId11"/>
    <p:sldId id="277" r:id="rId12"/>
    <p:sldId id="262" r:id="rId13"/>
    <p:sldId id="263" r:id="rId14"/>
    <p:sldId id="296" r:id="rId15"/>
    <p:sldId id="276" r:id="rId16"/>
    <p:sldId id="275" r:id="rId17"/>
    <p:sldId id="264" r:id="rId18"/>
    <p:sldId id="282" r:id="rId19"/>
    <p:sldId id="281" r:id="rId20"/>
    <p:sldId id="278" r:id="rId21"/>
    <p:sldId id="280" r:id="rId22"/>
    <p:sldId id="292" r:id="rId23"/>
    <p:sldId id="291" r:id="rId24"/>
    <p:sldId id="285" r:id="rId25"/>
    <p:sldId id="288" r:id="rId26"/>
    <p:sldId id="289" r:id="rId27"/>
    <p:sldId id="293" r:id="rId28"/>
    <p:sldId id="295" r:id="rId29"/>
    <p:sldId id="286" r:id="rId30"/>
    <p:sldId id="287" r:id="rId31"/>
    <p:sldId id="265" r:id="rId32"/>
    <p:sldId id="268" r:id="rId33"/>
    <p:sldId id="270" r:id="rId34"/>
    <p:sldId id="271" r:id="rId35"/>
    <p:sldId id="25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F8A"/>
    <a:srgbClr val="494949"/>
    <a:srgbClr val="0F5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94" autoAdjust="0"/>
    <p:restoredTop sz="79192"/>
  </p:normalViewPr>
  <p:slideViewPr>
    <p:cSldViewPr snapToGrid="0" showGuides="1">
      <p:cViewPr varScale="1">
        <p:scale>
          <a:sx n="88" d="100"/>
          <a:sy n="88" d="100"/>
        </p:scale>
        <p:origin x="48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4EC39-7F3E-4E47-A828-608DC2C072EC}" type="datetimeFigureOut">
              <a:rPr lang="en-US" smtClean="0"/>
              <a:t>7/2/20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0ABF9-363F-9548-A587-B66A405D70EB}" type="slidenum">
              <a:rPr lang="en-US" smtClean="0"/>
              <a:t>‹#›</a:t>
            </a:fld>
            <a:endParaRPr lang="en-US"/>
          </a:p>
        </p:txBody>
      </p:sp>
    </p:spTree>
    <p:extLst>
      <p:ext uri="{BB962C8B-B14F-4D97-AF65-F5344CB8AC3E}">
        <p14:creationId xmlns:p14="http://schemas.microsoft.com/office/powerpoint/2010/main" val="144385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40ABF9-363F-9548-A587-B66A405D70EB}" type="slidenum">
              <a:rPr lang="en-US" smtClean="0"/>
              <a:t>2</a:t>
            </a:fld>
            <a:endParaRPr lang="en-US" dirty="0"/>
          </a:p>
        </p:txBody>
      </p:sp>
    </p:spTree>
    <p:extLst>
      <p:ext uri="{BB962C8B-B14F-4D97-AF65-F5344CB8AC3E}">
        <p14:creationId xmlns:p14="http://schemas.microsoft.com/office/powerpoint/2010/main" val="1123428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cases begin to rise throughout the country, we’re already starting to see businesses close down AGAIN, directly as a result of employees or customers testing positive for COVID19.  Here are just four examples that occurred with 24 hours this past weekend in Palm Springs, CA where I have been working during the pandemic.  And, California’s governor, Gavin Newsom, just announced new stay-at-home restrictions ahead of this weekend’s Fourth of July holiday.</a:t>
            </a:r>
          </a:p>
        </p:txBody>
      </p:sp>
      <p:sp>
        <p:nvSpPr>
          <p:cNvPr id="4" name="Slide Number Placeholder 3"/>
          <p:cNvSpPr>
            <a:spLocks noGrp="1"/>
          </p:cNvSpPr>
          <p:nvPr>
            <p:ph type="sldNum" sz="quarter" idx="5"/>
          </p:nvPr>
        </p:nvSpPr>
        <p:spPr/>
        <p:txBody>
          <a:bodyPr/>
          <a:lstStyle/>
          <a:p>
            <a:fld id="{E440ABF9-363F-9548-A587-B66A405D70EB}" type="slidenum">
              <a:rPr lang="en-US" smtClean="0"/>
              <a:t>11</a:t>
            </a:fld>
            <a:endParaRPr lang="en-US"/>
          </a:p>
        </p:txBody>
      </p:sp>
    </p:spTree>
    <p:extLst>
      <p:ext uri="{BB962C8B-B14F-4D97-AF65-F5344CB8AC3E}">
        <p14:creationId xmlns:p14="http://schemas.microsoft.com/office/powerpoint/2010/main" val="175780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But, we can influence patient sentiment – and build trust – through our practice’s communication strategies and the actions that we take to safeguard them, to the best of our ability, while they are in your care.  </a:t>
            </a:r>
          </a:p>
        </p:txBody>
      </p:sp>
      <p:sp>
        <p:nvSpPr>
          <p:cNvPr id="4" name="Slide Number Placeholder 3"/>
          <p:cNvSpPr>
            <a:spLocks noGrp="1"/>
          </p:cNvSpPr>
          <p:nvPr>
            <p:ph type="sldNum" sz="quarter" idx="5"/>
          </p:nvPr>
        </p:nvSpPr>
        <p:spPr/>
        <p:txBody>
          <a:bodyPr/>
          <a:lstStyle/>
          <a:p>
            <a:fld id="{E440ABF9-363F-9548-A587-B66A405D70EB}" type="slidenum">
              <a:rPr lang="en-US" smtClean="0"/>
              <a:t>12</a:t>
            </a:fld>
            <a:endParaRPr lang="en-US"/>
          </a:p>
        </p:txBody>
      </p:sp>
    </p:spTree>
    <p:extLst>
      <p:ext uri="{BB962C8B-B14F-4D97-AF65-F5344CB8AC3E}">
        <p14:creationId xmlns:p14="http://schemas.microsoft.com/office/powerpoint/2010/main" val="2244322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talk about how you can build a COVID19 internal contact tracing program.  We’ll discuss what it looks like, how to build it, and what reporting requirements you might have.</a:t>
            </a:r>
          </a:p>
        </p:txBody>
      </p:sp>
      <p:sp>
        <p:nvSpPr>
          <p:cNvPr id="4" name="Slide Number Placeholder 3"/>
          <p:cNvSpPr>
            <a:spLocks noGrp="1"/>
          </p:cNvSpPr>
          <p:nvPr>
            <p:ph type="sldNum" sz="quarter" idx="5"/>
          </p:nvPr>
        </p:nvSpPr>
        <p:spPr/>
        <p:txBody>
          <a:bodyPr/>
          <a:lstStyle/>
          <a:p>
            <a:fld id="{E440ABF9-363F-9548-A587-B66A405D70EB}" type="slidenum">
              <a:rPr lang="en-US" smtClean="0"/>
              <a:t>13</a:t>
            </a:fld>
            <a:endParaRPr lang="en-US"/>
          </a:p>
        </p:txBody>
      </p:sp>
    </p:spTree>
    <p:extLst>
      <p:ext uri="{BB962C8B-B14F-4D97-AF65-F5344CB8AC3E}">
        <p14:creationId xmlns:p14="http://schemas.microsoft.com/office/powerpoint/2010/main" val="4084818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Contact tracing is exactly what it sounds like it should be, the public health process of identification of persons who may have come into contact with an infected person and subsequently collecting further information about these contacts. By tracing the contacts of infected individuals, testing them for infection, treating the infected and tracing their contacts in turn, public health aims to reduce infections in the population.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Contact tracing isn’t a new process and has been used for outbreaks of tuberculosis, vaccine-preventable infections like measles, sexually transmitted infections (including HIV), blood-borne infections, and novel infections such as H1N1 and SARS-</a:t>
            </a:r>
            <a:r>
              <a:rPr lang="en-US" sz="1200" b="0" i="0" u="none" strike="noStrike" kern="1200" err="1">
                <a:solidFill>
                  <a:schemeClr val="tx1"/>
                </a:solidFill>
                <a:effectLst/>
                <a:latin typeface="+mn-lt"/>
                <a:ea typeface="+mn-ea"/>
                <a:cs typeface="+mn-cs"/>
              </a:rPr>
              <a:t>CoV</a:t>
            </a:r>
            <a:r>
              <a:rPr lang="en-US" sz="1200" b="0" i="0" u="none" strike="noStrike" kern="1200">
                <a:solidFill>
                  <a:schemeClr val="tx1"/>
                </a:solidFill>
                <a:effectLst/>
                <a:latin typeface="+mn-lt"/>
                <a:ea typeface="+mn-ea"/>
                <a:cs typeface="+mn-cs"/>
              </a:rPr>
              <a:t> and COVID-10</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The goals of contact tracing are to identify, treat and reduce the rate of infection while learning more about the epidemiology of the disease.</a:t>
            </a:r>
          </a:p>
        </p:txBody>
      </p:sp>
      <p:sp>
        <p:nvSpPr>
          <p:cNvPr id="4" name="Slide Number Placeholder 3"/>
          <p:cNvSpPr>
            <a:spLocks noGrp="1"/>
          </p:cNvSpPr>
          <p:nvPr>
            <p:ph type="sldNum" sz="quarter" idx="5"/>
          </p:nvPr>
        </p:nvSpPr>
        <p:spPr/>
        <p:txBody>
          <a:bodyPr/>
          <a:lstStyle/>
          <a:p>
            <a:fld id="{E440ABF9-363F-9548-A587-B66A405D70EB}" type="slidenum">
              <a:rPr lang="en-US" smtClean="0"/>
              <a:t>14</a:t>
            </a:fld>
            <a:endParaRPr lang="en-US"/>
          </a:p>
        </p:txBody>
      </p:sp>
    </p:spTree>
    <p:extLst>
      <p:ext uri="{BB962C8B-B14F-4D97-AF65-F5344CB8AC3E}">
        <p14:creationId xmlns:p14="http://schemas.microsoft.com/office/powerpoint/2010/main" val="2848125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local and state public health departments have admirable reasons for developing contact tracing programs during outbreaks, your practice’s goals are somewhat different.  Specifically,</a:t>
            </a:r>
          </a:p>
          <a:p>
            <a:endParaRPr lang="en-US"/>
          </a:p>
          <a:p>
            <a:pPr marL="342900" indent="-342900" algn="l">
              <a:buSzPct val="100000"/>
              <a:buFont typeface="Wingdings" pitchFamily="2" charset="2"/>
              <a:buChar char="§"/>
            </a:pPr>
            <a:r>
              <a:rPr lang="en-US" sz="1200">
                <a:solidFill>
                  <a:schemeClr val="bg1"/>
                </a:solidFill>
              </a:rPr>
              <a:t>Providing a safe work environment for team members.  We know that some of our staff may feel uncomfortable with the inherent risk of returning to work in a medical practice in the middle of a global pandemic.</a:t>
            </a:r>
          </a:p>
          <a:p>
            <a:pPr marL="342900" indent="-342900" algn="l">
              <a:buSzPct val="100000"/>
              <a:buFont typeface="Wingdings" pitchFamily="2" charset="2"/>
              <a:buChar char="§"/>
            </a:pPr>
            <a:r>
              <a:rPr lang="en-US" sz="1200">
                <a:solidFill>
                  <a:schemeClr val="bg1"/>
                </a:solidFill>
              </a:rPr>
              <a:t>And secondly, building consumer (patient) confidence to bring back as many patients as you can, as safely as possible.  Remember that study that I mentioned before where 33% of people surveyed felt unsafe going to their doctor</a:t>
            </a:r>
            <a:endParaRPr lang="en-US"/>
          </a:p>
          <a:p>
            <a:endParaRPr lang="en-US"/>
          </a:p>
        </p:txBody>
      </p:sp>
      <p:sp>
        <p:nvSpPr>
          <p:cNvPr id="4" name="Slide Number Placeholder 3"/>
          <p:cNvSpPr>
            <a:spLocks noGrp="1"/>
          </p:cNvSpPr>
          <p:nvPr>
            <p:ph type="sldNum" sz="quarter" idx="5"/>
          </p:nvPr>
        </p:nvSpPr>
        <p:spPr/>
        <p:txBody>
          <a:bodyPr/>
          <a:lstStyle/>
          <a:p>
            <a:fld id="{E440ABF9-363F-9548-A587-B66A405D70EB}" type="slidenum">
              <a:rPr lang="en-US" smtClean="0"/>
              <a:t>15</a:t>
            </a:fld>
            <a:endParaRPr lang="en-US"/>
          </a:p>
        </p:txBody>
      </p:sp>
    </p:spTree>
    <p:extLst>
      <p:ext uri="{BB962C8B-B14F-4D97-AF65-F5344CB8AC3E}">
        <p14:creationId xmlns:p14="http://schemas.microsoft.com/office/powerpoint/2010/main" val="1445404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a:t>
            </a:r>
            <a:r>
              <a:rPr lang="en-US" sz="1200">
                <a:solidFill>
                  <a:schemeClr val="bg1"/>
                </a:solidFill>
              </a:rPr>
              <a:t>a public health department would contact trace until the very end of a given chain, your practice will focus on just those providers, staff, patients and visitors who might have been exposed.  This means that you’ll contact tract </a:t>
            </a:r>
            <a:r>
              <a:rPr lang="en-US"/>
              <a:t>literally anyone that walks through your practice’s doors.</a:t>
            </a:r>
          </a:p>
        </p:txBody>
      </p:sp>
      <p:sp>
        <p:nvSpPr>
          <p:cNvPr id="4" name="Slide Number Placeholder 3"/>
          <p:cNvSpPr>
            <a:spLocks noGrp="1"/>
          </p:cNvSpPr>
          <p:nvPr>
            <p:ph type="sldNum" sz="quarter" idx="5"/>
          </p:nvPr>
        </p:nvSpPr>
        <p:spPr/>
        <p:txBody>
          <a:bodyPr/>
          <a:lstStyle/>
          <a:p>
            <a:fld id="{E440ABF9-363F-9548-A587-B66A405D70EB}" type="slidenum">
              <a:rPr lang="en-US" smtClean="0"/>
              <a:t>16</a:t>
            </a:fld>
            <a:endParaRPr lang="en-US"/>
          </a:p>
        </p:txBody>
      </p:sp>
    </p:spTree>
    <p:extLst>
      <p:ext uri="{BB962C8B-B14F-4D97-AF65-F5344CB8AC3E}">
        <p14:creationId xmlns:p14="http://schemas.microsoft.com/office/powerpoint/2010/main" val="3377392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realize that we’re talking about a lot of people.  Therefore, I would strongly recommend two tips to reduce both the number of contacts that have to be traced but also limit the potential risk of exposure.  The recommendations include allowing all non-patient facing staff to work from home.  This could include your billing team, but perhaps also providers who dedicated (or could be dedicated) to providing telehealth services.  Second you should immediately limit all additional visitors and guests.  This should include family members of patients except where absolutely necessary (for example, a parent of a minor child or the spouse of a pregnant patient during an ultrasound visit).  A global pandemic that is spread through respiratory infection, including from asymptomatic individuals, is not a time when you want vendors stopping by to speak with your physicians – sorry, but they can schedule a Zoom meeting instead.</a:t>
            </a:r>
          </a:p>
        </p:txBody>
      </p:sp>
      <p:sp>
        <p:nvSpPr>
          <p:cNvPr id="4" name="Slide Number Placeholder 3"/>
          <p:cNvSpPr>
            <a:spLocks noGrp="1"/>
          </p:cNvSpPr>
          <p:nvPr>
            <p:ph type="sldNum" sz="quarter" idx="5"/>
          </p:nvPr>
        </p:nvSpPr>
        <p:spPr/>
        <p:txBody>
          <a:bodyPr/>
          <a:lstStyle/>
          <a:p>
            <a:fld id="{E440ABF9-363F-9548-A587-B66A405D70EB}" type="slidenum">
              <a:rPr lang="en-US" smtClean="0"/>
              <a:t>17</a:t>
            </a:fld>
            <a:endParaRPr lang="en-US"/>
          </a:p>
        </p:txBody>
      </p:sp>
    </p:spTree>
    <p:extLst>
      <p:ext uri="{BB962C8B-B14F-4D97-AF65-F5344CB8AC3E}">
        <p14:creationId xmlns:p14="http://schemas.microsoft.com/office/powerpoint/2010/main" val="81964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decisions your practice will need to make is to decide who will fill this role.  Take a look at your current staff roster and try to find someone that fits most or all of these qualities, including being detail oriented, having strong communications skills and either a current understanding of Coronavirus or the ability to quickly get up to speed.  While a clinical background is helpful, it may not be necessary.  Typically, however, a registered nurse or licensed practical nurse could fit into this role easily.  And, depending on the size of your practice, you’ll likely also want this person to be fairly savvy using technology. </a:t>
            </a:r>
          </a:p>
          <a:p>
            <a:endParaRPr lang="en-US" dirty="0"/>
          </a:p>
          <a:p>
            <a:r>
              <a:rPr lang="en-US" dirty="0"/>
              <a:t>Some of you may be thinking, “Brian – I don’t have anyone that has all of those qualities,” or “I can’t dedicate any existing staff to do this work due to staff who didn’t come back to work or because we’re too busy.”  I understand.  This position would be an ideal way for a practice to use HHS Provider Relief Funds or SBA Paycheck Protection Program funds.</a:t>
            </a:r>
          </a:p>
        </p:txBody>
      </p:sp>
      <p:sp>
        <p:nvSpPr>
          <p:cNvPr id="4" name="Slide Number Placeholder 3"/>
          <p:cNvSpPr>
            <a:spLocks noGrp="1"/>
          </p:cNvSpPr>
          <p:nvPr>
            <p:ph type="sldNum" sz="quarter" idx="5"/>
          </p:nvPr>
        </p:nvSpPr>
        <p:spPr/>
        <p:txBody>
          <a:bodyPr/>
          <a:lstStyle/>
          <a:p>
            <a:fld id="{E440ABF9-363F-9548-A587-B66A405D70EB}" type="slidenum">
              <a:rPr lang="en-US" smtClean="0"/>
              <a:t>18</a:t>
            </a:fld>
            <a:endParaRPr lang="en-US"/>
          </a:p>
        </p:txBody>
      </p:sp>
    </p:spTree>
    <p:extLst>
      <p:ext uri="{BB962C8B-B14F-4D97-AF65-F5344CB8AC3E}">
        <p14:creationId xmlns:p14="http://schemas.microsoft.com/office/powerpoint/2010/main" val="286456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practice level, there needs to be a commitment that this position is mission critical to your ongoing business operations.  As such, the position will be necessary long-term until either a vaccine is developed and administered or until herd immunity is achieved (assuming either takes place).  Further, the position should report directly to the practice’s management team, providing regular reports including number of contacts made, percentage of positive exposures identified, number of staff quarantined, etc.  A practice scorecard related to COVID19 contact tracing should be developed.  Further, in conjunction with your practice’s human resources department, the contact tracer should be responsible for reporting and/or implementing policies regarding mandatory employee self quarantining.</a:t>
            </a:r>
          </a:p>
        </p:txBody>
      </p:sp>
      <p:sp>
        <p:nvSpPr>
          <p:cNvPr id="4" name="Slide Number Placeholder 3"/>
          <p:cNvSpPr>
            <a:spLocks noGrp="1"/>
          </p:cNvSpPr>
          <p:nvPr>
            <p:ph type="sldNum" sz="quarter" idx="5"/>
          </p:nvPr>
        </p:nvSpPr>
        <p:spPr/>
        <p:txBody>
          <a:bodyPr/>
          <a:lstStyle/>
          <a:p>
            <a:fld id="{E440ABF9-363F-9548-A587-B66A405D70EB}" type="slidenum">
              <a:rPr lang="en-US" smtClean="0"/>
              <a:t>19</a:t>
            </a:fld>
            <a:endParaRPr lang="en-US"/>
          </a:p>
        </p:txBody>
      </p:sp>
    </p:spTree>
    <p:extLst>
      <p:ext uri="{BB962C8B-B14F-4D97-AF65-F5344CB8AC3E}">
        <p14:creationId xmlns:p14="http://schemas.microsoft.com/office/powerpoint/2010/main" val="207447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discussed how to select a contact tracer, let’s briefly talk about the tools that the person will need to do his/her job.  They’ll obviously need a telephone to make and receive calls as this is a very social position.  They’ll also need a computer as well as any applicable software programs that you may choose to use as well as the practice’s electronic health record in order to access patient census.  And finally, they’ll need a quiet space in which to work without disruption.  This isn’t a task that can be added to your front desk receptionist.  And, you may want to consider having this position work remotely.</a:t>
            </a:r>
          </a:p>
        </p:txBody>
      </p:sp>
      <p:sp>
        <p:nvSpPr>
          <p:cNvPr id="4" name="Slide Number Placeholder 3"/>
          <p:cNvSpPr>
            <a:spLocks noGrp="1"/>
          </p:cNvSpPr>
          <p:nvPr>
            <p:ph type="sldNum" sz="quarter" idx="5"/>
          </p:nvPr>
        </p:nvSpPr>
        <p:spPr/>
        <p:txBody>
          <a:bodyPr/>
          <a:lstStyle/>
          <a:p>
            <a:fld id="{E440ABF9-363F-9548-A587-B66A405D70EB}" type="slidenum">
              <a:rPr lang="en-US" smtClean="0"/>
              <a:t>20</a:t>
            </a:fld>
            <a:endParaRPr lang="en-US"/>
          </a:p>
        </p:txBody>
      </p:sp>
    </p:spTree>
    <p:extLst>
      <p:ext uri="{BB962C8B-B14F-4D97-AF65-F5344CB8AC3E}">
        <p14:creationId xmlns:p14="http://schemas.microsoft.com/office/powerpoint/2010/main" val="8938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endParaRPr lang="en-US" dirty="0"/>
          </a:p>
        </p:txBody>
      </p:sp>
      <p:sp>
        <p:nvSpPr>
          <p:cNvPr id="4" name="Slide Number Placeholder 3"/>
          <p:cNvSpPr>
            <a:spLocks noGrp="1"/>
          </p:cNvSpPr>
          <p:nvPr>
            <p:ph type="sldNum" sz="quarter" idx="5"/>
          </p:nvPr>
        </p:nvSpPr>
        <p:spPr/>
        <p:txBody>
          <a:bodyPr/>
          <a:lstStyle/>
          <a:p>
            <a:fld id="{E440ABF9-363F-9548-A587-B66A405D70EB}" type="slidenum">
              <a:rPr lang="en-US" smtClean="0"/>
              <a:t>3</a:t>
            </a:fld>
            <a:endParaRPr lang="en-US" dirty="0"/>
          </a:p>
        </p:txBody>
      </p:sp>
    </p:spTree>
    <p:extLst>
      <p:ext uri="{BB962C8B-B14F-4D97-AF65-F5344CB8AC3E}">
        <p14:creationId xmlns:p14="http://schemas.microsoft.com/office/powerpoint/2010/main" val="199188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questions you will need to consider is how to track the data that you are collecting.  One of the simplest and most available tools on virtually any computer is Microsoft Excel.  I like to keep things as simple as possible.  There’s a quote that I refer to often: “perfect is the enemy of good.”  While there are other programs like </a:t>
            </a:r>
            <a:r>
              <a:rPr lang="en-US" dirty="0" err="1"/>
              <a:t>CommCare</a:t>
            </a:r>
            <a:r>
              <a:rPr lang="en-US" dirty="0"/>
              <a:t> and </a:t>
            </a:r>
            <a:r>
              <a:rPr lang="en-US" dirty="0" err="1"/>
              <a:t>NextTrace</a:t>
            </a:r>
            <a:r>
              <a:rPr lang="en-US" dirty="0"/>
              <a:t> is currently in development, nothing beats Excel in my opinion.  The contact tracer can quickly add information needed, set follow-up flags using the date function and conditional formatting to highlight important information.  Best of all?  There's no additional expense to the practice in purchasing software or training time needed to learn yet another "new system."</a:t>
            </a:r>
          </a:p>
        </p:txBody>
      </p:sp>
      <p:sp>
        <p:nvSpPr>
          <p:cNvPr id="4" name="Slide Number Placeholder 3"/>
          <p:cNvSpPr>
            <a:spLocks noGrp="1"/>
          </p:cNvSpPr>
          <p:nvPr>
            <p:ph type="sldNum" sz="quarter" idx="5"/>
          </p:nvPr>
        </p:nvSpPr>
        <p:spPr/>
        <p:txBody>
          <a:bodyPr/>
          <a:lstStyle/>
          <a:p>
            <a:fld id="{E440ABF9-363F-9548-A587-B66A405D70EB}" type="slidenum">
              <a:rPr lang="en-US" smtClean="0"/>
              <a:t>21</a:t>
            </a:fld>
            <a:endParaRPr lang="en-US"/>
          </a:p>
        </p:txBody>
      </p:sp>
    </p:spTree>
    <p:extLst>
      <p:ext uri="{BB962C8B-B14F-4D97-AF65-F5344CB8AC3E}">
        <p14:creationId xmlns:p14="http://schemas.microsoft.com/office/powerpoint/2010/main" val="3571691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40ABF9-363F-9548-A587-B66A405D70EB}" type="slidenum">
              <a:rPr lang="en-US" smtClean="0"/>
              <a:t>22</a:t>
            </a:fld>
            <a:endParaRPr lang="en-US"/>
          </a:p>
        </p:txBody>
      </p:sp>
    </p:spTree>
    <p:extLst>
      <p:ext uri="{BB962C8B-B14F-4D97-AF65-F5344CB8AC3E}">
        <p14:creationId xmlns:p14="http://schemas.microsoft.com/office/powerpoint/2010/main" val="23501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40ABF9-363F-9548-A587-B66A405D70EB}" type="slidenum">
              <a:rPr lang="en-US" smtClean="0"/>
              <a:t>23</a:t>
            </a:fld>
            <a:endParaRPr lang="en-US"/>
          </a:p>
        </p:txBody>
      </p:sp>
    </p:spTree>
    <p:extLst>
      <p:ext uri="{BB962C8B-B14F-4D97-AF65-F5344CB8AC3E}">
        <p14:creationId xmlns:p14="http://schemas.microsoft.com/office/powerpoint/2010/main" val="3420522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40ABF9-363F-9548-A587-B66A405D70EB}" type="slidenum">
              <a:rPr lang="en-US" smtClean="0"/>
              <a:t>24</a:t>
            </a:fld>
            <a:endParaRPr lang="en-US"/>
          </a:p>
        </p:txBody>
      </p:sp>
    </p:spTree>
    <p:extLst>
      <p:ext uri="{BB962C8B-B14F-4D97-AF65-F5344CB8AC3E}">
        <p14:creationId xmlns:p14="http://schemas.microsoft.com/office/powerpoint/2010/main" val="167698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40ABF9-363F-9548-A587-B66A405D70EB}" type="slidenum">
              <a:rPr lang="en-US" smtClean="0"/>
              <a:t>25</a:t>
            </a:fld>
            <a:endParaRPr lang="en-US"/>
          </a:p>
        </p:txBody>
      </p:sp>
    </p:spTree>
    <p:extLst>
      <p:ext uri="{BB962C8B-B14F-4D97-AF65-F5344CB8AC3E}">
        <p14:creationId xmlns:p14="http://schemas.microsoft.com/office/powerpoint/2010/main" val="3354493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would remiss if I didn’t mention that while your practice’s intentions are well meaning, there are some ethical and legal considerations that will require discussion and review with your human resources department, legal </a:t>
            </a:r>
            <a:r>
              <a:rPr lang="en-US" dirty="0" err="1"/>
              <a:t>cousel</a:t>
            </a:r>
            <a:r>
              <a:rPr lang="en-US" dirty="0"/>
              <a:t> and/or medical malpractice carrier.  Three issues that come to mind for consideration are:</a:t>
            </a:r>
          </a:p>
          <a:p>
            <a:r>
              <a:rPr lang="en-US" dirty="0"/>
              <a:t>1. Ensuring the privacy of the data that you are collecting and maintaining secure, HIPAA compliant records.  This is particularly true if you are using any third-party applications to collect data.  Further, please remember that medical information about staff should not be contained within their human resources files, nor can the information be used for any employment decisions.  And, when contact tracing, the identity of the known COVID19 positive individual is not disclosed for privacy reasons.</a:t>
            </a:r>
          </a:p>
          <a:p>
            <a:r>
              <a:rPr lang="en-US" dirty="0"/>
              <a:t>2. As your practice begins to identify known COVID19 positive cases, you’ll want to understand any reporting requirements that you practice may responsible for.  Typically this will be to either a county or state department of public health.  You’ll want to reach out to these local offices as you begin developing plans for your practice.</a:t>
            </a:r>
          </a:p>
          <a:p>
            <a:r>
              <a:rPr lang="en-US" dirty="0"/>
              <a:t>3. And finally, despite your best efforts to contact trace, notify and advise patients and staff what to do, remember that individuals may not actually comply with your requests or recommendations.</a:t>
            </a:r>
          </a:p>
          <a:p>
            <a:r>
              <a:rPr lang="en-US" sz="1200" b="0" i="0" u="none" strike="noStrike" kern="1200" dirty="0">
                <a:solidFill>
                  <a:schemeClr val="tx1"/>
                </a:solidFill>
                <a:effectLst/>
                <a:latin typeface="+mn-lt"/>
                <a:ea typeface="+mn-ea"/>
                <a:cs typeface="+mn-cs"/>
              </a:rPr>
              <a:t>Dr. </a:t>
            </a:r>
            <a:r>
              <a:rPr lang="en-US" sz="1200" b="0" i="0" u="none" strike="noStrike" kern="1200" dirty="0" err="1">
                <a:solidFill>
                  <a:schemeClr val="tx1"/>
                </a:solidFill>
                <a:effectLst/>
                <a:latin typeface="+mn-lt"/>
                <a:ea typeface="+mn-ea"/>
                <a:cs typeface="+mn-cs"/>
              </a:rPr>
              <a:t>Fauci</a:t>
            </a:r>
            <a:r>
              <a:rPr lang="en-US" sz="1200" b="0" i="0" u="none" strike="noStrike" kern="1200" dirty="0">
                <a:solidFill>
                  <a:schemeClr val="tx1"/>
                </a:solidFill>
                <a:effectLst/>
                <a:latin typeface="+mn-lt"/>
                <a:ea typeface="+mn-ea"/>
                <a:cs typeface="+mn-cs"/>
              </a:rPr>
              <a:t> on US coronavirus contact tracing efforts: "Even with identification, isolation and contact tracing, often the dots are not connected." He says 50-70% of Americans reached by phone won't talk to contact tracers. "That is what's not working."</a:t>
            </a:r>
            <a:endParaRPr lang="en-US" dirty="0"/>
          </a:p>
        </p:txBody>
      </p:sp>
      <p:sp>
        <p:nvSpPr>
          <p:cNvPr id="4" name="Slide Number Placeholder 3"/>
          <p:cNvSpPr>
            <a:spLocks noGrp="1"/>
          </p:cNvSpPr>
          <p:nvPr>
            <p:ph type="sldNum" sz="quarter" idx="5"/>
          </p:nvPr>
        </p:nvSpPr>
        <p:spPr/>
        <p:txBody>
          <a:bodyPr/>
          <a:lstStyle/>
          <a:p>
            <a:fld id="{E440ABF9-363F-9548-A587-B66A405D70EB}" type="slidenum">
              <a:rPr lang="en-US" smtClean="0"/>
              <a:t>26</a:t>
            </a:fld>
            <a:endParaRPr lang="en-US"/>
          </a:p>
        </p:txBody>
      </p:sp>
    </p:spTree>
    <p:extLst>
      <p:ext uri="{BB962C8B-B14F-4D97-AF65-F5344CB8AC3E}">
        <p14:creationId xmlns:p14="http://schemas.microsoft.com/office/powerpoint/2010/main" val="3469530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440ABF9-363F-9548-A587-B66A405D70EB}" type="slidenum">
              <a:rPr lang="en-US" smtClean="0"/>
              <a:t>27</a:t>
            </a:fld>
            <a:endParaRPr lang="en-US"/>
          </a:p>
        </p:txBody>
      </p:sp>
    </p:spTree>
    <p:extLst>
      <p:ext uri="{BB962C8B-B14F-4D97-AF65-F5344CB8AC3E}">
        <p14:creationId xmlns:p14="http://schemas.microsoft.com/office/powerpoint/2010/main" val="2957742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Johns Hopkins University has developed a </a:t>
            </a:r>
            <a:r>
              <a:rPr lang="en-US" i="1"/>
              <a:t>FREE</a:t>
            </a:r>
            <a:r>
              <a:rPr lang="en-US"/>
              <a:t> COVID-19 Contact Tracing online training module on Coursera.  The six-hour course should be required for the person who your practice designates as the “internal contact tracer.”</a:t>
            </a:r>
          </a:p>
        </p:txBody>
      </p:sp>
      <p:sp>
        <p:nvSpPr>
          <p:cNvPr id="4" name="Slide Number Placeholder 3"/>
          <p:cNvSpPr>
            <a:spLocks noGrp="1"/>
          </p:cNvSpPr>
          <p:nvPr>
            <p:ph type="sldNum" sz="quarter" idx="5"/>
          </p:nvPr>
        </p:nvSpPr>
        <p:spPr/>
        <p:txBody>
          <a:bodyPr/>
          <a:lstStyle/>
          <a:p>
            <a:fld id="{E440ABF9-363F-9548-A587-B66A405D70EB}" type="slidenum">
              <a:rPr lang="en-US" smtClean="0"/>
              <a:t>28</a:t>
            </a:fld>
            <a:endParaRPr lang="en-US"/>
          </a:p>
        </p:txBody>
      </p:sp>
    </p:spTree>
    <p:extLst>
      <p:ext uri="{BB962C8B-B14F-4D97-AF65-F5344CB8AC3E}">
        <p14:creationId xmlns:p14="http://schemas.microsoft.com/office/powerpoint/2010/main" val="9960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40ABF9-363F-9548-A587-B66A405D70EB}" type="slidenum">
              <a:rPr lang="en-US" smtClean="0"/>
              <a:t>29</a:t>
            </a:fld>
            <a:endParaRPr lang="en-US"/>
          </a:p>
        </p:txBody>
      </p:sp>
    </p:spTree>
    <p:extLst>
      <p:ext uri="{BB962C8B-B14F-4D97-AF65-F5344CB8AC3E}">
        <p14:creationId xmlns:p14="http://schemas.microsoft.com/office/powerpoint/2010/main" val="1753238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wanted to provide you with several resources that you may find helpful.</a:t>
            </a:r>
          </a:p>
          <a:p>
            <a:endParaRPr lang="en-US"/>
          </a:p>
          <a:p>
            <a:r>
              <a:rPr lang="en-US"/>
              <a:t>Two of the links are helpful articles as you prepare to consider adding a contact tracing program within your practice.  The 3</a:t>
            </a:r>
            <a:r>
              <a:rPr lang="en-US" baseline="30000"/>
              <a:t>rd</a:t>
            </a:r>
            <a:r>
              <a:rPr lang="en-US"/>
              <a:t> link is for the Johns Hopkins course we just discussed and the last link is to a Coronavirus screening form that you can download and modify for use in your practice.</a:t>
            </a:r>
          </a:p>
        </p:txBody>
      </p:sp>
      <p:sp>
        <p:nvSpPr>
          <p:cNvPr id="4" name="Slide Number Placeholder 3"/>
          <p:cNvSpPr>
            <a:spLocks noGrp="1"/>
          </p:cNvSpPr>
          <p:nvPr>
            <p:ph type="sldNum" sz="quarter" idx="5"/>
          </p:nvPr>
        </p:nvSpPr>
        <p:spPr/>
        <p:txBody>
          <a:bodyPr/>
          <a:lstStyle/>
          <a:p>
            <a:fld id="{E440ABF9-363F-9548-A587-B66A405D70EB}" type="slidenum">
              <a:rPr lang="en-US" smtClean="0"/>
              <a:t>30</a:t>
            </a:fld>
            <a:endParaRPr lang="en-US"/>
          </a:p>
        </p:txBody>
      </p:sp>
    </p:spTree>
    <p:extLst>
      <p:ext uri="{BB962C8B-B14F-4D97-AF65-F5344CB8AC3E}">
        <p14:creationId xmlns:p14="http://schemas.microsoft.com/office/powerpoint/2010/main" val="297377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allowing me to speak with you for the next hour. I don’t need to tell you, that we are living in unprecedented times.  A lot of the webinars that I’ve attended in the last few months have focused on the immediate impact of coronavirus to the medical industry.  Then, they started to focus on how to restart your practice and estimate your new patient volume, right-size your staff and schedules and provider templates and understand the financial impact of the virus.  While these issues are critical and have been tremendously helpful, I believe it is also important to think about how to demonstrate to patients and staff alike that your practice is a safe environment in which to receive care and work. But first, a little background to set the stage for what we’re going to discuss today:</a:t>
            </a:r>
          </a:p>
        </p:txBody>
      </p:sp>
      <p:sp>
        <p:nvSpPr>
          <p:cNvPr id="4" name="Slide Number Placeholder 3"/>
          <p:cNvSpPr>
            <a:spLocks noGrp="1"/>
          </p:cNvSpPr>
          <p:nvPr>
            <p:ph type="sldNum" sz="quarter" idx="5"/>
          </p:nvPr>
        </p:nvSpPr>
        <p:spPr/>
        <p:txBody>
          <a:bodyPr/>
          <a:lstStyle/>
          <a:p>
            <a:fld id="{E440ABF9-363F-9548-A587-B66A405D70EB}" type="slidenum">
              <a:rPr lang="en-US" smtClean="0"/>
              <a:t>4</a:t>
            </a:fld>
            <a:endParaRPr lang="en-US" dirty="0"/>
          </a:p>
        </p:txBody>
      </p:sp>
    </p:spTree>
    <p:extLst>
      <p:ext uri="{BB962C8B-B14F-4D97-AF65-F5344CB8AC3E}">
        <p14:creationId xmlns:p14="http://schemas.microsoft.com/office/powerpoint/2010/main" val="963055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with that, I’d like to invite you to ask any questions that I may be able to address.  Additionally, you’ll find my contact information in the event you’d like to connect.</a:t>
            </a:r>
          </a:p>
        </p:txBody>
      </p:sp>
      <p:sp>
        <p:nvSpPr>
          <p:cNvPr id="4" name="Slide Number Placeholder 3"/>
          <p:cNvSpPr>
            <a:spLocks noGrp="1"/>
          </p:cNvSpPr>
          <p:nvPr>
            <p:ph type="sldNum" sz="quarter" idx="5"/>
          </p:nvPr>
        </p:nvSpPr>
        <p:spPr/>
        <p:txBody>
          <a:bodyPr/>
          <a:lstStyle/>
          <a:p>
            <a:fld id="{E440ABF9-363F-9548-A587-B66A405D70EB}" type="slidenum">
              <a:rPr lang="en-US" smtClean="0"/>
              <a:t>31</a:t>
            </a:fld>
            <a:endParaRPr lang="en-US"/>
          </a:p>
        </p:txBody>
      </p:sp>
    </p:spTree>
    <p:extLst>
      <p:ext uri="{BB962C8B-B14F-4D97-AF65-F5344CB8AC3E}">
        <p14:creationId xmlns:p14="http://schemas.microsoft.com/office/powerpoint/2010/main" val="1155216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40ABF9-363F-9548-A587-B66A405D70EB}" type="slidenum">
              <a:rPr lang="en-US" smtClean="0"/>
              <a:t>32</a:t>
            </a:fld>
            <a:endParaRPr lang="en-US"/>
          </a:p>
        </p:txBody>
      </p:sp>
    </p:spTree>
    <p:extLst>
      <p:ext uri="{BB962C8B-B14F-4D97-AF65-F5344CB8AC3E}">
        <p14:creationId xmlns:p14="http://schemas.microsoft.com/office/powerpoint/2010/main" val="286373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t>
            </a:r>
            <a:r>
              <a:rPr lang="en-US"/>
              <a:t>of yesterday, </a:t>
            </a:r>
            <a:r>
              <a:rPr lang="en-US" dirty="0"/>
              <a:t>there were nearly 2.6 million cases in the US and over 127,000 deaths.</a:t>
            </a:r>
          </a:p>
        </p:txBody>
      </p:sp>
      <p:sp>
        <p:nvSpPr>
          <p:cNvPr id="4" name="Slide Number Placeholder 3"/>
          <p:cNvSpPr>
            <a:spLocks noGrp="1"/>
          </p:cNvSpPr>
          <p:nvPr>
            <p:ph type="sldNum" sz="quarter" idx="5"/>
          </p:nvPr>
        </p:nvSpPr>
        <p:spPr/>
        <p:txBody>
          <a:bodyPr/>
          <a:lstStyle/>
          <a:p>
            <a:fld id="{E440ABF9-363F-9548-A587-B66A405D70EB}" type="slidenum">
              <a:rPr lang="en-US" smtClean="0"/>
              <a:t>5</a:t>
            </a:fld>
            <a:endParaRPr lang="en-US" dirty="0"/>
          </a:p>
        </p:txBody>
      </p:sp>
    </p:spTree>
    <p:extLst>
      <p:ext uri="{BB962C8B-B14F-4D97-AF65-F5344CB8AC3E}">
        <p14:creationId xmlns:p14="http://schemas.microsoft.com/office/powerpoint/2010/main" val="335202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slow the spread of the disease, most states shut down for as many as three months, limiting travel and business to essential services only.  No sector of the US economy was spared with healthcare, as you know, having been significantly impacted.  In fact, (NEXT SLIDE)</a:t>
            </a:r>
          </a:p>
        </p:txBody>
      </p:sp>
      <p:sp>
        <p:nvSpPr>
          <p:cNvPr id="4" name="Slide Number Placeholder 3"/>
          <p:cNvSpPr>
            <a:spLocks noGrp="1"/>
          </p:cNvSpPr>
          <p:nvPr>
            <p:ph type="sldNum" sz="quarter" idx="5"/>
          </p:nvPr>
        </p:nvSpPr>
        <p:spPr/>
        <p:txBody>
          <a:bodyPr/>
          <a:lstStyle/>
          <a:p>
            <a:fld id="{E440ABF9-363F-9548-A587-B66A405D70EB}" type="slidenum">
              <a:rPr lang="en-US" smtClean="0"/>
              <a:t>6</a:t>
            </a:fld>
            <a:endParaRPr lang="en-US" dirty="0"/>
          </a:p>
        </p:txBody>
      </p:sp>
    </p:spTree>
    <p:extLst>
      <p:ext uri="{BB962C8B-B14F-4D97-AF65-F5344CB8AC3E}">
        <p14:creationId xmlns:p14="http://schemas.microsoft.com/office/powerpoint/2010/main" val="309752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recent MGMA Stat poll, 97% of healthcare leaders reported a drop in patient volume with 71% of practices experiencing a reduction of 50% or more!!!</a:t>
            </a:r>
          </a:p>
          <a:p>
            <a:r>
              <a:rPr lang="en-US" dirty="0"/>
              <a:t>1. All elective surgeries and procedures – cancelled.</a:t>
            </a:r>
          </a:p>
          <a:p>
            <a:r>
              <a:rPr lang="en-US" dirty="0"/>
              <a:t>2. Medical offices were closed</a:t>
            </a:r>
          </a:p>
          <a:p>
            <a:r>
              <a:rPr lang="en-US" dirty="0"/>
              <a:t>3. We were limited to emergent/urgent and pandemic related services, only. And practices were forced to use telehealth visits, almost exclusively, where applicable.</a:t>
            </a:r>
          </a:p>
          <a:p>
            <a:endParaRPr lang="en-US" dirty="0"/>
          </a:p>
          <a:p>
            <a:r>
              <a:rPr lang="en-US" dirty="0"/>
              <a:t>And, practices expected a 50-80% drop in revenue due to furloughs, layoffs and even closing some practice locations.  Revenue is not expected to resume to pre-COVID19 levels for six to twelve months, depending on specialty.</a:t>
            </a:r>
          </a:p>
        </p:txBody>
      </p:sp>
      <p:sp>
        <p:nvSpPr>
          <p:cNvPr id="4" name="Slide Number Placeholder 3"/>
          <p:cNvSpPr>
            <a:spLocks noGrp="1"/>
          </p:cNvSpPr>
          <p:nvPr>
            <p:ph type="sldNum" sz="quarter" idx="5"/>
          </p:nvPr>
        </p:nvSpPr>
        <p:spPr/>
        <p:txBody>
          <a:bodyPr/>
          <a:lstStyle/>
          <a:p>
            <a:fld id="{E440ABF9-363F-9548-A587-B66A405D70EB}" type="slidenum">
              <a:rPr lang="en-US" smtClean="0"/>
              <a:t>7</a:t>
            </a:fld>
            <a:endParaRPr lang="en-US" dirty="0"/>
          </a:p>
        </p:txBody>
      </p:sp>
    </p:spTree>
    <p:extLst>
      <p:ext uri="{BB962C8B-B14F-4D97-AF65-F5344CB8AC3E}">
        <p14:creationId xmlns:p14="http://schemas.microsoft.com/office/powerpoint/2010/main" val="309273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worse is that according to Kaiser Health News, nearly half of all Americans delayed medical care due to the pandemic with 11% of those reporting that their condition worsened.</a:t>
            </a:r>
          </a:p>
          <a:p>
            <a:endParaRPr lang="en-US" dirty="0"/>
          </a:p>
        </p:txBody>
      </p:sp>
      <p:sp>
        <p:nvSpPr>
          <p:cNvPr id="4" name="Slide Number Placeholder 3"/>
          <p:cNvSpPr>
            <a:spLocks noGrp="1"/>
          </p:cNvSpPr>
          <p:nvPr>
            <p:ph type="sldNum" sz="quarter" idx="5"/>
          </p:nvPr>
        </p:nvSpPr>
        <p:spPr/>
        <p:txBody>
          <a:bodyPr/>
          <a:lstStyle/>
          <a:p>
            <a:fld id="{E440ABF9-363F-9548-A587-B66A405D70EB}" type="slidenum">
              <a:rPr lang="en-US" smtClean="0"/>
              <a:t>8</a:t>
            </a:fld>
            <a:endParaRPr lang="en-US" dirty="0"/>
          </a:p>
        </p:txBody>
      </p:sp>
    </p:spTree>
    <p:extLst>
      <p:ext uri="{BB962C8B-B14F-4D97-AF65-F5344CB8AC3E}">
        <p14:creationId xmlns:p14="http://schemas.microsoft.com/office/powerpoint/2010/main" val="168637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as states begin to re-open and cases begin to rise due to increased opportunity for exposure, government and business are trying to figure out how to open safely – for both their customers and employees – while trying to understand the potential timing and impact of a second wave.</a:t>
            </a:r>
          </a:p>
        </p:txBody>
      </p:sp>
      <p:sp>
        <p:nvSpPr>
          <p:cNvPr id="4" name="Slide Number Placeholder 3"/>
          <p:cNvSpPr>
            <a:spLocks noGrp="1"/>
          </p:cNvSpPr>
          <p:nvPr>
            <p:ph type="sldNum" sz="quarter" idx="5"/>
          </p:nvPr>
        </p:nvSpPr>
        <p:spPr/>
        <p:txBody>
          <a:bodyPr/>
          <a:lstStyle/>
          <a:p>
            <a:fld id="{E440ABF9-363F-9548-A587-B66A405D70EB}" type="slidenum">
              <a:rPr lang="en-US" smtClean="0"/>
              <a:t>9</a:t>
            </a:fld>
            <a:endParaRPr lang="en-US" dirty="0"/>
          </a:p>
        </p:txBody>
      </p:sp>
    </p:spTree>
    <p:extLst>
      <p:ext uri="{BB962C8B-B14F-4D97-AF65-F5344CB8AC3E}">
        <p14:creationId xmlns:p14="http://schemas.microsoft.com/office/powerpoint/2010/main" val="148493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Complicating matters, however, is that patients are anxious about seeking healthcare.  If you attended our recent Marketing Roadmap webinar presented by Cara </a:t>
            </a:r>
            <a:r>
              <a:rPr lang="en-US" dirty="0" err="1"/>
              <a:t>Reymann</a:t>
            </a:r>
            <a:r>
              <a:rPr lang="en-US" dirty="0"/>
              <a:t> of PE Practice Solutions and Capital Digestive Care, you know that 33% of consumers surveyed by Safe Growth Partners reported that they feel unsafe causing them to further delay or avoid care for chronic illness or injury. What this means is that the process of re-opening is much more complicated and will take longer than we think.</a:t>
            </a:r>
          </a:p>
        </p:txBody>
      </p:sp>
      <p:sp>
        <p:nvSpPr>
          <p:cNvPr id="4" name="Slide Number Placeholder 3"/>
          <p:cNvSpPr>
            <a:spLocks noGrp="1"/>
          </p:cNvSpPr>
          <p:nvPr>
            <p:ph type="sldNum" sz="quarter" idx="5"/>
          </p:nvPr>
        </p:nvSpPr>
        <p:spPr/>
        <p:txBody>
          <a:bodyPr/>
          <a:lstStyle/>
          <a:p>
            <a:fld id="{E440ABF9-363F-9548-A587-B66A405D70EB}" type="slidenum">
              <a:rPr lang="en-US" smtClean="0"/>
              <a:t>10</a:t>
            </a:fld>
            <a:endParaRPr lang="en-US"/>
          </a:p>
        </p:txBody>
      </p:sp>
    </p:spTree>
    <p:extLst>
      <p:ext uri="{BB962C8B-B14F-4D97-AF65-F5344CB8AC3E}">
        <p14:creationId xmlns:p14="http://schemas.microsoft.com/office/powerpoint/2010/main" val="231680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7/2/20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7/2/20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7/2/20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7/2/20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7/2/20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7/2/20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go.sage-growth.com/covid-19-market-repo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nexttrace.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dimagi.com/commcare/"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dropbox.com/s/snqmkyrnf9ocha1/Medical%20Practice%20Report%20of%20Positive%20Coronavirus%20Screen%20Form.docx?dl=0"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coursera.org/learn/covid-19-contact-tracing?edocomorp=covid-19-contact-tracing#about" TargetMode="External"/><Relationship Id="rId5" Type="http://schemas.openxmlformats.org/officeDocument/2006/relationships/hyperlink" Target="https://www.forbes.com/sites/nishandegnarain/2020/05/29/the-14-features-any-ethical-covid-19-contact-tracing-effort-should-incorporate/#4b65238922fd" TargetMode="External"/><Relationship Id="rId4" Type="http://schemas.openxmlformats.org/officeDocument/2006/relationships/hyperlink" Target="https://jamanetwork.com/journals/jama/fullarticle/276655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png"/><Relationship Id="rId3" Type="http://schemas.openxmlformats.org/officeDocument/2006/relationships/image" Target="../media/image3.jpg"/><Relationship Id="rId7" Type="http://schemas.openxmlformats.org/officeDocument/2006/relationships/image" Target="../media/image29.svg"/><Relationship Id="rId12"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hyperlink" Target="https://www.linkedin.com/in/brianramos" TargetMode="External"/><Relationship Id="rId5" Type="http://schemas.openxmlformats.org/officeDocument/2006/relationships/image" Target="../media/image27.svg"/><Relationship Id="rId10" Type="http://schemas.openxmlformats.org/officeDocument/2006/relationships/hyperlink" Target="https://twitter.com/brianramosmba" TargetMode="External"/><Relationship Id="rId4" Type="http://schemas.openxmlformats.org/officeDocument/2006/relationships/image" Target="../media/image26.png"/><Relationship Id="rId9" Type="http://schemas.openxmlformats.org/officeDocument/2006/relationships/hyperlink" Target="mailto:bramos@capitalanesthesi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cdc.gov/coronavirus/2019-ncov/cases-updates/cases-in-u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www.mgma.com/data/data-stories/staying-afloat-as-patient-volumes-and-revenues-de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khn.org/news/nearly-half-of-americans-delayed-medical-care-due-to-pandemi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343650" y="3429000"/>
            <a:ext cx="5848349" cy="1731433"/>
          </a:xfrm>
        </p:spPr>
        <p:txBody>
          <a:bodyPr>
            <a:normAutofit fontScale="90000"/>
          </a:bodyPr>
          <a:lstStyle/>
          <a:p>
            <a:pPr algn="ctr"/>
            <a:r>
              <a:rPr lang="en-US" dirty="0">
                <a:solidFill>
                  <a:schemeClr val="bg1"/>
                </a:solidFill>
              </a:rPr>
              <a:t>Developing An Internal COVID-19 Contact Tracing Program</a:t>
            </a:r>
          </a:p>
        </p:txBody>
      </p:sp>
    </p:spTree>
    <p:extLst>
      <p:ext uri="{BB962C8B-B14F-4D97-AF65-F5344CB8AC3E}">
        <p14:creationId xmlns:p14="http://schemas.microsoft.com/office/powerpoint/2010/main" val="342538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Consumer Confidence</a:t>
            </a:r>
          </a:p>
        </p:txBody>
      </p:sp>
      <p:sp>
        <p:nvSpPr>
          <p:cNvPr id="6" name="Title 3"/>
          <p:cNvSpPr txBox="1">
            <a:spLocks/>
          </p:cNvSpPr>
          <p:nvPr/>
        </p:nvSpPr>
        <p:spPr>
          <a:xfrm>
            <a:off x="4324350" y="211669"/>
            <a:ext cx="7142436" cy="437091"/>
          </a:xfrm>
          <a:prstGeom prst="rect">
            <a:avLst/>
          </a:prstGeom>
          <a:effectLst/>
        </p:spPr>
        <p:txBody>
          <a:bodyPr vert="horz" lIns="91440" tIns="45720" rIns="91440" bIns="45720" rtlCol="0" anchor="b">
            <a:normAutofit fontScale="40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solidFill>
                  <a:schemeClr val="bg1"/>
                </a:solidFill>
              </a:rPr>
              <a:t>Sage Growth Partners / </a:t>
            </a:r>
            <a:r>
              <a:rPr lang="en-US" b="1" dirty="0" err="1">
                <a:solidFill>
                  <a:schemeClr val="bg1"/>
                </a:solidFill>
              </a:rPr>
              <a:t>Blackbook</a:t>
            </a:r>
            <a:r>
              <a:rPr lang="en-US" b="1">
                <a:solidFill>
                  <a:schemeClr val="bg1"/>
                </a:solidFill>
              </a:rPr>
              <a:t> Research</a:t>
            </a:r>
          </a:p>
        </p:txBody>
      </p:sp>
      <p:sp>
        <p:nvSpPr>
          <p:cNvPr id="7" name="TextBox 6">
            <a:extLst>
              <a:ext uri="{FF2B5EF4-FFF2-40B4-BE49-F238E27FC236}">
                <a16:creationId xmlns:a16="http://schemas.microsoft.com/office/drawing/2014/main" id="{3C2019E2-8A04-134C-9A8A-69EC107A2EE1}"/>
              </a:ext>
            </a:extLst>
          </p:cNvPr>
          <p:cNvSpPr txBox="1"/>
          <p:nvPr/>
        </p:nvSpPr>
        <p:spPr>
          <a:xfrm>
            <a:off x="4247225" y="6539243"/>
            <a:ext cx="5463546" cy="318757"/>
          </a:xfrm>
          <a:prstGeom prst="rect">
            <a:avLst/>
          </a:prstGeom>
        </p:spPr>
        <p:txBody>
          <a:bodyPr wrap="none" rtlCol="0">
            <a:normAutofit/>
          </a:bodyPr>
          <a:lstStyle/>
          <a:p>
            <a:r>
              <a:rPr lang="en-US" sz="1000">
                <a:solidFill>
                  <a:schemeClr val="bg1"/>
                </a:solidFill>
                <a:hlinkClick r:id="rId4">
                  <a:extLst>
                    <a:ext uri="{A12FA001-AC4F-418D-AE19-62706E023703}">
                      <ahyp:hlinkClr xmlns:ahyp="http://schemas.microsoft.com/office/drawing/2018/hyperlinkcolor" val="tx"/>
                    </a:ext>
                  </a:extLst>
                </a:hlinkClick>
              </a:rPr>
              <a:t>http://go.sage-growth.com/covid-19-market-report</a:t>
            </a:r>
            <a:endParaRPr lang="en-US" sz="1000">
              <a:solidFill>
                <a:schemeClr val="bg1"/>
              </a:solidFill>
            </a:endParaRPr>
          </a:p>
        </p:txBody>
      </p:sp>
      <p:sp>
        <p:nvSpPr>
          <p:cNvPr id="8" name="Title 3">
            <a:extLst>
              <a:ext uri="{FF2B5EF4-FFF2-40B4-BE49-F238E27FC236}">
                <a16:creationId xmlns:a16="http://schemas.microsoft.com/office/drawing/2014/main" id="{7A99485F-40ED-1E4E-96C2-C5EF7093D26F}"/>
              </a:ext>
            </a:extLst>
          </p:cNvPr>
          <p:cNvSpPr txBox="1">
            <a:spLocks/>
          </p:cNvSpPr>
          <p:nvPr/>
        </p:nvSpPr>
        <p:spPr>
          <a:xfrm>
            <a:off x="7252138" y="1703947"/>
            <a:ext cx="4876800" cy="3450105"/>
          </a:xfrm>
          <a:prstGeom prst="rect">
            <a:avLst/>
          </a:prstGeom>
          <a:effectLst/>
        </p:spPr>
        <p:txBody>
          <a:bodyPr vert="horz" lIns="91440" tIns="45720" rIns="91440" bIns="45720" rtlCol="0" anchor="b">
            <a:normAutofit fontScale="85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solidFill>
                  <a:schemeClr val="bg1"/>
                </a:solidFill>
              </a:rPr>
              <a:t>of consumers surveyed report feeling unsafe going to their doctor’s office</a:t>
            </a:r>
          </a:p>
        </p:txBody>
      </p:sp>
      <p:sp>
        <p:nvSpPr>
          <p:cNvPr id="11" name="Oval 10">
            <a:extLst>
              <a:ext uri="{FF2B5EF4-FFF2-40B4-BE49-F238E27FC236}">
                <a16:creationId xmlns:a16="http://schemas.microsoft.com/office/drawing/2014/main" id="{1A840397-550E-5F43-8C15-BB02F5B90E5D}"/>
              </a:ext>
            </a:extLst>
          </p:cNvPr>
          <p:cNvSpPr/>
          <p:nvPr/>
        </p:nvSpPr>
        <p:spPr>
          <a:xfrm>
            <a:off x="4324350" y="2179575"/>
            <a:ext cx="2963918" cy="280472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21FEA29-6DEE-6642-A33B-316464DA4137}"/>
              </a:ext>
            </a:extLst>
          </p:cNvPr>
          <p:cNvSpPr txBox="1"/>
          <p:nvPr/>
        </p:nvSpPr>
        <p:spPr>
          <a:xfrm>
            <a:off x="4476019" y="2459503"/>
            <a:ext cx="3488389" cy="1938992"/>
          </a:xfrm>
          <a:prstGeom prst="rect">
            <a:avLst/>
          </a:prstGeom>
          <a:noFill/>
        </p:spPr>
        <p:txBody>
          <a:bodyPr wrap="square" rtlCol="0">
            <a:spAutoFit/>
          </a:bodyPr>
          <a:lstStyle/>
          <a:p>
            <a:r>
              <a:rPr lang="en-US" sz="12000">
                <a:solidFill>
                  <a:srgbClr val="165F8A"/>
                </a:solidFill>
              </a:rPr>
              <a:t>33%</a:t>
            </a:r>
          </a:p>
        </p:txBody>
      </p:sp>
    </p:spTree>
    <p:extLst>
      <p:ext uri="{BB962C8B-B14F-4D97-AF65-F5344CB8AC3E}">
        <p14:creationId xmlns:p14="http://schemas.microsoft.com/office/powerpoint/2010/main" val="30128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Consumer Confidence</a:t>
            </a:r>
          </a:p>
        </p:txBody>
      </p:sp>
      <p:sp>
        <p:nvSpPr>
          <p:cNvPr id="6" name="Title 3"/>
          <p:cNvSpPr txBox="1">
            <a:spLocks/>
          </p:cNvSpPr>
          <p:nvPr/>
        </p:nvSpPr>
        <p:spPr>
          <a:xfrm>
            <a:off x="4324350" y="211669"/>
            <a:ext cx="7142436" cy="437091"/>
          </a:xfrm>
          <a:prstGeom prst="rect">
            <a:avLst/>
          </a:prstGeom>
          <a:effectLst/>
        </p:spPr>
        <p:txBody>
          <a:bodyPr vert="horz" lIns="91440" tIns="45720" rIns="91440" bIns="45720" rtlCol="0" anchor="b">
            <a:normAutofit fontScale="40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solidFill>
                  <a:schemeClr val="bg1"/>
                </a:solidFill>
              </a:rPr>
              <a:t>Some businesses are beginning to shut down AGAIN</a:t>
            </a:r>
          </a:p>
        </p:txBody>
      </p:sp>
      <p:pic>
        <p:nvPicPr>
          <p:cNvPr id="3" name="Picture 2" descr="A screenshot of a cell phone&#10;&#10;Description automatically generated">
            <a:extLst>
              <a:ext uri="{FF2B5EF4-FFF2-40B4-BE49-F238E27FC236}">
                <a16:creationId xmlns:a16="http://schemas.microsoft.com/office/drawing/2014/main" id="{20E4FB8D-9371-334B-97C2-38CC9C7979C1}"/>
              </a:ext>
            </a:extLst>
          </p:cNvPr>
          <p:cNvPicPr>
            <a:picLocks noChangeAspect="1"/>
          </p:cNvPicPr>
          <p:nvPr/>
        </p:nvPicPr>
        <p:blipFill rotWithShape="1">
          <a:blip r:embed="rId4"/>
          <a:srcRect t="7546" b="6612"/>
          <a:stretch/>
        </p:blipFill>
        <p:spPr>
          <a:xfrm>
            <a:off x="8151108" y="630865"/>
            <a:ext cx="2399192" cy="318283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E436671D-78C0-814F-9462-2819981013A4}"/>
              </a:ext>
            </a:extLst>
          </p:cNvPr>
          <p:cNvPicPr>
            <a:picLocks noChangeAspect="1"/>
          </p:cNvPicPr>
          <p:nvPr/>
        </p:nvPicPr>
        <p:blipFill rotWithShape="1">
          <a:blip r:embed="rId5"/>
          <a:srcRect l="12221" t="7534" r="7534" b="10959"/>
          <a:stretch/>
        </p:blipFill>
        <p:spPr>
          <a:xfrm>
            <a:off x="5328532" y="3767665"/>
            <a:ext cx="2298700" cy="302260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AE31C0E4-10AC-DE40-9681-5635504F7BD3}"/>
              </a:ext>
            </a:extLst>
          </p:cNvPr>
          <p:cNvPicPr>
            <a:picLocks noChangeAspect="1"/>
          </p:cNvPicPr>
          <p:nvPr/>
        </p:nvPicPr>
        <p:blipFill>
          <a:blip r:embed="rId6"/>
          <a:stretch>
            <a:fillRect/>
          </a:stretch>
        </p:blipFill>
        <p:spPr>
          <a:xfrm>
            <a:off x="9731771" y="3911600"/>
            <a:ext cx="2395739" cy="2734731"/>
          </a:xfrm>
          <a:prstGeom prst="rect">
            <a:avLst/>
          </a:prstGeom>
        </p:spPr>
      </p:pic>
      <p:pic>
        <p:nvPicPr>
          <p:cNvPr id="15" name="Picture 14" descr="A screenshot of a social media post of a person&#10;&#10;Description automatically generated">
            <a:extLst>
              <a:ext uri="{FF2B5EF4-FFF2-40B4-BE49-F238E27FC236}">
                <a16:creationId xmlns:a16="http://schemas.microsoft.com/office/drawing/2014/main" id="{BDAB5904-FABB-9940-BDAF-8A0302ADACB5}"/>
              </a:ext>
            </a:extLst>
          </p:cNvPr>
          <p:cNvPicPr>
            <a:picLocks noChangeAspect="1"/>
          </p:cNvPicPr>
          <p:nvPr/>
        </p:nvPicPr>
        <p:blipFill>
          <a:blip r:embed="rId7"/>
          <a:stretch>
            <a:fillRect/>
          </a:stretch>
        </p:blipFill>
        <p:spPr>
          <a:xfrm>
            <a:off x="4483982" y="767323"/>
            <a:ext cx="2298700" cy="2927818"/>
          </a:xfrm>
          <a:prstGeom prst="rect">
            <a:avLst/>
          </a:prstGeom>
        </p:spPr>
      </p:pic>
    </p:spTree>
    <p:extLst>
      <p:ext uri="{BB962C8B-B14F-4D97-AF65-F5344CB8AC3E}">
        <p14:creationId xmlns:p14="http://schemas.microsoft.com/office/powerpoint/2010/main" val="371736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Action Needed</a:t>
            </a:r>
          </a:p>
        </p:txBody>
      </p:sp>
      <p:pic>
        <p:nvPicPr>
          <p:cNvPr id="2" name="Picture 1">
            <a:extLst>
              <a:ext uri="{FF2B5EF4-FFF2-40B4-BE49-F238E27FC236}">
                <a16:creationId xmlns:a16="http://schemas.microsoft.com/office/drawing/2014/main" id="{E1310886-CD50-E447-80EF-1BF65680FF37}"/>
              </a:ext>
            </a:extLst>
          </p:cNvPr>
          <p:cNvPicPr>
            <a:picLocks noChangeAspect="1"/>
          </p:cNvPicPr>
          <p:nvPr/>
        </p:nvPicPr>
        <p:blipFill>
          <a:blip r:embed="rId4"/>
          <a:stretch>
            <a:fillRect/>
          </a:stretch>
        </p:blipFill>
        <p:spPr>
          <a:xfrm>
            <a:off x="4153464" y="1553341"/>
            <a:ext cx="8038536" cy="3751317"/>
          </a:xfrm>
          <a:prstGeom prst="rect">
            <a:avLst/>
          </a:prstGeom>
        </p:spPr>
      </p:pic>
    </p:spTree>
    <p:extLst>
      <p:ext uri="{BB962C8B-B14F-4D97-AF65-F5344CB8AC3E}">
        <p14:creationId xmlns:p14="http://schemas.microsoft.com/office/powerpoint/2010/main" val="17276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343651" y="2563283"/>
            <a:ext cx="5848349" cy="1731433"/>
          </a:xfrm>
        </p:spPr>
        <p:txBody>
          <a:bodyPr>
            <a:normAutofit fontScale="90000"/>
          </a:bodyPr>
          <a:lstStyle/>
          <a:p>
            <a:pPr algn="ctr"/>
            <a:r>
              <a:rPr lang="en-US">
                <a:solidFill>
                  <a:schemeClr val="bg1"/>
                </a:solidFill>
              </a:rPr>
              <a:t>Internal COVID-19 Contact Tracer</a:t>
            </a:r>
          </a:p>
        </p:txBody>
      </p:sp>
    </p:spTree>
    <p:extLst>
      <p:ext uri="{BB962C8B-B14F-4D97-AF65-F5344CB8AC3E}">
        <p14:creationId xmlns:p14="http://schemas.microsoft.com/office/powerpoint/2010/main" val="738968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What?</a:t>
            </a:r>
          </a:p>
        </p:txBody>
      </p:sp>
      <p:sp>
        <p:nvSpPr>
          <p:cNvPr id="5" name="Subtitle 4"/>
          <p:cNvSpPr>
            <a:spLocks noGrp="1"/>
          </p:cNvSpPr>
          <p:nvPr>
            <p:ph type="subTitle" idx="1"/>
          </p:nvPr>
        </p:nvSpPr>
        <p:spPr>
          <a:xfrm>
            <a:off x="4381500" y="1129335"/>
            <a:ext cx="7683499" cy="1845094"/>
          </a:xfrm>
        </p:spPr>
        <p:txBody>
          <a:bodyPr>
            <a:normAutofit/>
          </a:bodyPr>
          <a:lstStyle/>
          <a:p>
            <a:pPr marL="342900" indent="-342900" algn="l">
              <a:buSzPct val="100000"/>
              <a:buFont typeface="Wingdings" pitchFamily="2" charset="2"/>
              <a:buChar char="§"/>
            </a:pPr>
            <a:r>
              <a:rPr lang="en-US">
                <a:solidFill>
                  <a:schemeClr val="bg1"/>
                </a:solidFill>
              </a:rPr>
              <a:t>Process of identifying individuals who were potentially exposed to known infected individuals</a:t>
            </a:r>
          </a:p>
          <a:p>
            <a:pPr marL="342900" indent="-342900" algn="l">
              <a:buSzPct val="100000"/>
              <a:buFont typeface="Wingdings" pitchFamily="2" charset="2"/>
              <a:buChar char="§"/>
            </a:pPr>
            <a:r>
              <a:rPr lang="en-US">
                <a:solidFill>
                  <a:schemeClr val="bg1"/>
                </a:solidFill>
              </a:rPr>
              <a:t>Collect additional information from and test those subjects</a:t>
            </a:r>
          </a:p>
          <a:p>
            <a:pPr marL="342900" indent="-342900" algn="l">
              <a:buSzPct val="100000"/>
              <a:buFont typeface="Wingdings" pitchFamily="2" charset="2"/>
              <a:buChar char="§"/>
            </a:pPr>
            <a:r>
              <a:rPr lang="en-US">
                <a:solidFill>
                  <a:schemeClr val="bg1"/>
                </a:solidFill>
              </a:rPr>
              <a:t>Continue tracing to end of exposures</a:t>
            </a:r>
          </a:p>
        </p:txBody>
      </p:sp>
      <p:sp>
        <p:nvSpPr>
          <p:cNvPr id="6" name="Title 3"/>
          <p:cNvSpPr txBox="1">
            <a:spLocks/>
          </p:cNvSpPr>
          <p:nvPr/>
        </p:nvSpPr>
        <p:spPr>
          <a:xfrm>
            <a:off x="4362450" y="579531"/>
            <a:ext cx="5051424" cy="437091"/>
          </a:xfrm>
          <a:prstGeom prst="rect">
            <a:avLst/>
          </a:prstGeom>
          <a:effectLst/>
        </p:spPr>
        <p:txBody>
          <a:bodyPr vert="horz" lIns="91440" tIns="45720" rIns="91440" bIns="45720" rtlCol="0" anchor="b">
            <a:normAutofit fontScale="40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a:solidFill>
                  <a:schemeClr val="bg1"/>
                </a:solidFill>
              </a:rPr>
              <a:t>Contact Tracing</a:t>
            </a:r>
          </a:p>
        </p:txBody>
      </p:sp>
      <p:sp>
        <p:nvSpPr>
          <p:cNvPr id="9" name="Subtitle 4">
            <a:extLst>
              <a:ext uri="{FF2B5EF4-FFF2-40B4-BE49-F238E27FC236}">
                <a16:creationId xmlns:a16="http://schemas.microsoft.com/office/drawing/2014/main" id="{7F8E5EFA-07EB-B148-8965-8753A8069183}"/>
              </a:ext>
            </a:extLst>
          </p:cNvPr>
          <p:cNvSpPr txBox="1">
            <a:spLocks/>
          </p:cNvSpPr>
          <p:nvPr/>
        </p:nvSpPr>
        <p:spPr>
          <a:xfrm>
            <a:off x="4362450" y="4021930"/>
            <a:ext cx="7683499" cy="2434679"/>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342900" indent="-342900" algn="l">
              <a:buSzPct val="100000"/>
              <a:buFont typeface="Wingdings" pitchFamily="2" charset="2"/>
              <a:buChar char="§"/>
            </a:pPr>
            <a:r>
              <a:rPr lang="en-US">
                <a:solidFill>
                  <a:schemeClr val="bg1"/>
                </a:solidFill>
              </a:rPr>
              <a:t>To interrupt ongoing transmission and reduce spread</a:t>
            </a:r>
          </a:p>
          <a:p>
            <a:pPr marL="342900" indent="-342900" algn="l">
              <a:buSzPct val="100000"/>
              <a:buFont typeface="Wingdings" pitchFamily="2" charset="2"/>
              <a:buChar char="§"/>
            </a:pPr>
            <a:r>
              <a:rPr lang="en-US">
                <a:solidFill>
                  <a:schemeClr val="bg1"/>
                </a:solidFill>
              </a:rPr>
              <a:t>To alert contacts to the possibility of infection</a:t>
            </a:r>
          </a:p>
          <a:p>
            <a:pPr marL="342900" indent="-342900" algn="l">
              <a:buSzPct val="100000"/>
              <a:buFont typeface="Wingdings" pitchFamily="2" charset="2"/>
              <a:buChar char="§"/>
            </a:pPr>
            <a:r>
              <a:rPr lang="en-US">
                <a:solidFill>
                  <a:schemeClr val="bg1"/>
                </a:solidFill>
              </a:rPr>
              <a:t>Offer diagnosis, counseling and treatment</a:t>
            </a:r>
          </a:p>
          <a:p>
            <a:pPr marL="342900" indent="-342900" algn="l">
              <a:buSzPct val="100000"/>
              <a:buFont typeface="Wingdings" pitchFamily="2" charset="2"/>
              <a:buChar char="§"/>
            </a:pPr>
            <a:r>
              <a:rPr lang="en-US">
                <a:solidFill>
                  <a:schemeClr val="bg1"/>
                </a:solidFill>
              </a:rPr>
              <a:t>If treatable, help prevent reinfection</a:t>
            </a:r>
          </a:p>
          <a:p>
            <a:pPr marL="342900" indent="-342900" algn="l">
              <a:buSzPct val="100000"/>
              <a:buFont typeface="Wingdings" pitchFamily="2" charset="2"/>
              <a:buChar char="§"/>
            </a:pPr>
            <a:r>
              <a:rPr lang="en-US">
                <a:solidFill>
                  <a:schemeClr val="bg1"/>
                </a:solidFill>
              </a:rPr>
              <a:t>To learn about the epidemiology</a:t>
            </a:r>
          </a:p>
        </p:txBody>
      </p:sp>
      <p:sp>
        <p:nvSpPr>
          <p:cNvPr id="10" name="Title 3">
            <a:extLst>
              <a:ext uri="{FF2B5EF4-FFF2-40B4-BE49-F238E27FC236}">
                <a16:creationId xmlns:a16="http://schemas.microsoft.com/office/drawing/2014/main" id="{32F0A851-A2FA-2841-9F5D-1FE8237F7FD8}"/>
              </a:ext>
            </a:extLst>
          </p:cNvPr>
          <p:cNvSpPr txBox="1">
            <a:spLocks/>
          </p:cNvSpPr>
          <p:nvPr/>
        </p:nvSpPr>
        <p:spPr>
          <a:xfrm>
            <a:off x="4343400" y="3472127"/>
            <a:ext cx="5051424" cy="437091"/>
          </a:xfrm>
          <a:prstGeom prst="rect">
            <a:avLst/>
          </a:prstGeom>
          <a:effectLst/>
        </p:spPr>
        <p:txBody>
          <a:bodyPr vert="horz" lIns="91440" tIns="45720" rIns="91440" bIns="45720" rtlCol="0" anchor="b">
            <a:normAutofit fontScale="40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a:solidFill>
                  <a:schemeClr val="bg1"/>
                </a:solidFill>
              </a:rPr>
              <a:t>Public Health Goals</a:t>
            </a:r>
          </a:p>
        </p:txBody>
      </p:sp>
    </p:spTree>
    <p:extLst>
      <p:ext uri="{BB962C8B-B14F-4D97-AF65-F5344CB8AC3E}">
        <p14:creationId xmlns:p14="http://schemas.microsoft.com/office/powerpoint/2010/main" val="387921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Practice Goals</a:t>
            </a:r>
          </a:p>
        </p:txBody>
      </p:sp>
      <p:sp>
        <p:nvSpPr>
          <p:cNvPr id="9" name="Oval 8">
            <a:extLst>
              <a:ext uri="{FF2B5EF4-FFF2-40B4-BE49-F238E27FC236}">
                <a16:creationId xmlns:a16="http://schemas.microsoft.com/office/drawing/2014/main" id="{E27887A1-3890-4442-A54C-D267A60F9F89}"/>
              </a:ext>
            </a:extLst>
          </p:cNvPr>
          <p:cNvSpPr/>
          <p:nvPr/>
        </p:nvSpPr>
        <p:spPr>
          <a:xfrm>
            <a:off x="4513536" y="1443851"/>
            <a:ext cx="1582464" cy="15410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C6B78C-FF97-7F4D-99F4-4296DEAB8AB2}"/>
              </a:ext>
            </a:extLst>
          </p:cNvPr>
          <p:cNvSpPr txBox="1"/>
          <p:nvPr/>
        </p:nvSpPr>
        <p:spPr>
          <a:xfrm>
            <a:off x="4852129" y="1045946"/>
            <a:ext cx="905277" cy="1938992"/>
          </a:xfrm>
          <a:prstGeom prst="rect">
            <a:avLst/>
          </a:prstGeom>
          <a:noFill/>
        </p:spPr>
        <p:txBody>
          <a:bodyPr wrap="square" rtlCol="0">
            <a:spAutoFit/>
          </a:bodyPr>
          <a:lstStyle/>
          <a:p>
            <a:r>
              <a:rPr lang="en-US" sz="12000">
                <a:solidFill>
                  <a:srgbClr val="165F8A"/>
                </a:solidFill>
              </a:rPr>
              <a:t>1</a:t>
            </a:r>
          </a:p>
        </p:txBody>
      </p:sp>
      <p:sp>
        <p:nvSpPr>
          <p:cNvPr id="11" name="Oval 10">
            <a:extLst>
              <a:ext uri="{FF2B5EF4-FFF2-40B4-BE49-F238E27FC236}">
                <a16:creationId xmlns:a16="http://schemas.microsoft.com/office/drawing/2014/main" id="{310B3FF7-36AF-4A4B-BDFD-0B9C1A7F8218}"/>
              </a:ext>
            </a:extLst>
          </p:cNvPr>
          <p:cNvSpPr/>
          <p:nvPr/>
        </p:nvSpPr>
        <p:spPr>
          <a:xfrm>
            <a:off x="4513536" y="3744154"/>
            <a:ext cx="1582464" cy="15410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05C6127-83F3-3549-8DF3-CCC568F06290}"/>
              </a:ext>
            </a:extLst>
          </p:cNvPr>
          <p:cNvSpPr txBox="1"/>
          <p:nvPr/>
        </p:nvSpPr>
        <p:spPr>
          <a:xfrm>
            <a:off x="4852129" y="3346249"/>
            <a:ext cx="905277" cy="1938992"/>
          </a:xfrm>
          <a:prstGeom prst="rect">
            <a:avLst/>
          </a:prstGeom>
          <a:noFill/>
        </p:spPr>
        <p:txBody>
          <a:bodyPr wrap="square" rtlCol="0">
            <a:spAutoFit/>
          </a:bodyPr>
          <a:lstStyle/>
          <a:p>
            <a:r>
              <a:rPr lang="en-US" sz="12000">
                <a:solidFill>
                  <a:srgbClr val="165F8A"/>
                </a:solidFill>
              </a:rPr>
              <a:t>2</a:t>
            </a:r>
          </a:p>
        </p:txBody>
      </p:sp>
      <p:sp>
        <p:nvSpPr>
          <p:cNvPr id="13" name="TextBox 12">
            <a:extLst>
              <a:ext uri="{FF2B5EF4-FFF2-40B4-BE49-F238E27FC236}">
                <a16:creationId xmlns:a16="http://schemas.microsoft.com/office/drawing/2014/main" id="{CFC69D4D-E559-1A4B-8008-A76DFFE69B63}"/>
              </a:ext>
            </a:extLst>
          </p:cNvPr>
          <p:cNvSpPr txBox="1"/>
          <p:nvPr/>
        </p:nvSpPr>
        <p:spPr>
          <a:xfrm>
            <a:off x="6568966" y="1548954"/>
            <a:ext cx="5496910" cy="1323439"/>
          </a:xfrm>
          <a:prstGeom prst="rect">
            <a:avLst/>
          </a:prstGeom>
          <a:noFill/>
        </p:spPr>
        <p:txBody>
          <a:bodyPr wrap="square" rtlCol="0">
            <a:spAutoFit/>
          </a:bodyPr>
          <a:lstStyle/>
          <a:p>
            <a:pPr>
              <a:buSzPct val="100000"/>
            </a:pPr>
            <a:r>
              <a:rPr lang="en-US" sz="4000">
                <a:solidFill>
                  <a:schemeClr val="bg1"/>
                </a:solidFill>
              </a:rPr>
              <a:t>Provide a safe work environment</a:t>
            </a:r>
          </a:p>
        </p:txBody>
      </p:sp>
      <p:sp>
        <p:nvSpPr>
          <p:cNvPr id="14" name="TextBox 13">
            <a:extLst>
              <a:ext uri="{FF2B5EF4-FFF2-40B4-BE49-F238E27FC236}">
                <a16:creationId xmlns:a16="http://schemas.microsoft.com/office/drawing/2014/main" id="{25E0EFD9-80CC-634D-8585-B9382C8508E1}"/>
              </a:ext>
            </a:extLst>
          </p:cNvPr>
          <p:cNvSpPr txBox="1"/>
          <p:nvPr/>
        </p:nvSpPr>
        <p:spPr>
          <a:xfrm>
            <a:off x="6568966" y="3852977"/>
            <a:ext cx="5496910" cy="1323439"/>
          </a:xfrm>
          <a:prstGeom prst="rect">
            <a:avLst/>
          </a:prstGeom>
          <a:noFill/>
        </p:spPr>
        <p:txBody>
          <a:bodyPr wrap="square" rtlCol="0">
            <a:spAutoFit/>
          </a:bodyPr>
          <a:lstStyle/>
          <a:p>
            <a:r>
              <a:rPr lang="en-US" sz="4000">
                <a:solidFill>
                  <a:schemeClr val="bg1"/>
                </a:solidFill>
              </a:rPr>
              <a:t>Build Consumer Confidence</a:t>
            </a:r>
          </a:p>
        </p:txBody>
      </p:sp>
    </p:spTree>
    <p:extLst>
      <p:ext uri="{BB962C8B-B14F-4D97-AF65-F5344CB8AC3E}">
        <p14:creationId xmlns:p14="http://schemas.microsoft.com/office/powerpoint/2010/main" val="120947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Who to trace?</a:t>
            </a:r>
          </a:p>
        </p:txBody>
      </p:sp>
      <p:sp>
        <p:nvSpPr>
          <p:cNvPr id="9" name="Subtitle 4">
            <a:extLst>
              <a:ext uri="{FF2B5EF4-FFF2-40B4-BE49-F238E27FC236}">
                <a16:creationId xmlns:a16="http://schemas.microsoft.com/office/drawing/2014/main" id="{FBF32F97-A062-F44A-A5DA-9C82C73359E0}"/>
              </a:ext>
            </a:extLst>
          </p:cNvPr>
          <p:cNvSpPr txBox="1">
            <a:spLocks/>
          </p:cNvSpPr>
          <p:nvPr/>
        </p:nvSpPr>
        <p:spPr>
          <a:xfrm>
            <a:off x="5756041" y="1779474"/>
            <a:ext cx="4844225" cy="3299051"/>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342900" indent="-342900" algn="l">
              <a:buSzPct val="100000"/>
              <a:buFont typeface="Wingdings" pitchFamily="2" charset="2"/>
              <a:buChar char="§"/>
            </a:pPr>
            <a:r>
              <a:rPr lang="en-US" sz="4000">
                <a:solidFill>
                  <a:schemeClr val="bg1"/>
                </a:solidFill>
              </a:rPr>
              <a:t>All providers</a:t>
            </a:r>
          </a:p>
          <a:p>
            <a:pPr marL="342900" indent="-342900" algn="l">
              <a:buSzPct val="100000"/>
              <a:buFont typeface="Wingdings" pitchFamily="2" charset="2"/>
              <a:buChar char="§"/>
            </a:pPr>
            <a:r>
              <a:rPr lang="en-US" sz="4000">
                <a:solidFill>
                  <a:schemeClr val="bg1"/>
                </a:solidFill>
              </a:rPr>
              <a:t>All staff</a:t>
            </a:r>
          </a:p>
          <a:p>
            <a:pPr marL="342900" indent="-342900" algn="l">
              <a:buSzPct val="100000"/>
              <a:buFont typeface="Wingdings" pitchFamily="2" charset="2"/>
              <a:buChar char="§"/>
            </a:pPr>
            <a:r>
              <a:rPr lang="en-US" sz="4000">
                <a:solidFill>
                  <a:schemeClr val="bg1"/>
                </a:solidFill>
              </a:rPr>
              <a:t>All patients</a:t>
            </a:r>
          </a:p>
          <a:p>
            <a:pPr marL="342900" indent="-342900" algn="l">
              <a:buSzPct val="100000"/>
              <a:buFont typeface="Wingdings" pitchFamily="2" charset="2"/>
              <a:buChar char="§"/>
            </a:pPr>
            <a:r>
              <a:rPr lang="en-US" sz="4000">
                <a:solidFill>
                  <a:schemeClr val="bg1"/>
                </a:solidFill>
              </a:rPr>
              <a:t>All visitors &amp; guests</a:t>
            </a:r>
          </a:p>
        </p:txBody>
      </p:sp>
    </p:spTree>
    <p:extLst>
      <p:ext uri="{BB962C8B-B14F-4D97-AF65-F5344CB8AC3E}">
        <p14:creationId xmlns:p14="http://schemas.microsoft.com/office/powerpoint/2010/main" val="274053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Tips to Reduce Exposures</a:t>
            </a:r>
          </a:p>
        </p:txBody>
      </p:sp>
      <p:sp>
        <p:nvSpPr>
          <p:cNvPr id="9" name="Oval 8">
            <a:extLst>
              <a:ext uri="{FF2B5EF4-FFF2-40B4-BE49-F238E27FC236}">
                <a16:creationId xmlns:a16="http://schemas.microsoft.com/office/drawing/2014/main" id="{E27887A1-3890-4442-A54C-D267A60F9F89}"/>
              </a:ext>
            </a:extLst>
          </p:cNvPr>
          <p:cNvSpPr/>
          <p:nvPr/>
        </p:nvSpPr>
        <p:spPr>
          <a:xfrm>
            <a:off x="4513536" y="1443851"/>
            <a:ext cx="1582464" cy="15410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C6B78C-FF97-7F4D-99F4-4296DEAB8AB2}"/>
              </a:ext>
            </a:extLst>
          </p:cNvPr>
          <p:cNvSpPr txBox="1"/>
          <p:nvPr/>
        </p:nvSpPr>
        <p:spPr>
          <a:xfrm>
            <a:off x="4852129" y="1045946"/>
            <a:ext cx="905277" cy="1938992"/>
          </a:xfrm>
          <a:prstGeom prst="rect">
            <a:avLst/>
          </a:prstGeom>
          <a:noFill/>
        </p:spPr>
        <p:txBody>
          <a:bodyPr wrap="square" rtlCol="0">
            <a:spAutoFit/>
          </a:bodyPr>
          <a:lstStyle/>
          <a:p>
            <a:r>
              <a:rPr lang="en-US" sz="12000">
                <a:solidFill>
                  <a:srgbClr val="165F8A"/>
                </a:solidFill>
              </a:rPr>
              <a:t>1</a:t>
            </a:r>
          </a:p>
        </p:txBody>
      </p:sp>
      <p:sp>
        <p:nvSpPr>
          <p:cNvPr id="11" name="Oval 10">
            <a:extLst>
              <a:ext uri="{FF2B5EF4-FFF2-40B4-BE49-F238E27FC236}">
                <a16:creationId xmlns:a16="http://schemas.microsoft.com/office/drawing/2014/main" id="{310B3FF7-36AF-4A4B-BDFD-0B9C1A7F8218}"/>
              </a:ext>
            </a:extLst>
          </p:cNvPr>
          <p:cNvSpPr/>
          <p:nvPr/>
        </p:nvSpPr>
        <p:spPr>
          <a:xfrm>
            <a:off x="4513536" y="3744154"/>
            <a:ext cx="1582464" cy="15410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05C6127-83F3-3549-8DF3-CCC568F06290}"/>
              </a:ext>
            </a:extLst>
          </p:cNvPr>
          <p:cNvSpPr txBox="1"/>
          <p:nvPr/>
        </p:nvSpPr>
        <p:spPr>
          <a:xfrm>
            <a:off x="4852129" y="3346249"/>
            <a:ext cx="905277" cy="1938992"/>
          </a:xfrm>
          <a:prstGeom prst="rect">
            <a:avLst/>
          </a:prstGeom>
          <a:noFill/>
        </p:spPr>
        <p:txBody>
          <a:bodyPr wrap="square" rtlCol="0">
            <a:spAutoFit/>
          </a:bodyPr>
          <a:lstStyle/>
          <a:p>
            <a:r>
              <a:rPr lang="en-US" sz="12000">
                <a:solidFill>
                  <a:srgbClr val="165F8A"/>
                </a:solidFill>
              </a:rPr>
              <a:t>2</a:t>
            </a:r>
          </a:p>
        </p:txBody>
      </p:sp>
      <p:sp>
        <p:nvSpPr>
          <p:cNvPr id="13" name="TextBox 12">
            <a:extLst>
              <a:ext uri="{FF2B5EF4-FFF2-40B4-BE49-F238E27FC236}">
                <a16:creationId xmlns:a16="http://schemas.microsoft.com/office/drawing/2014/main" id="{CFC69D4D-E559-1A4B-8008-A76DFFE69B63}"/>
              </a:ext>
            </a:extLst>
          </p:cNvPr>
          <p:cNvSpPr txBox="1"/>
          <p:nvPr/>
        </p:nvSpPr>
        <p:spPr>
          <a:xfrm>
            <a:off x="6568966" y="1548954"/>
            <a:ext cx="5496910" cy="1323439"/>
          </a:xfrm>
          <a:prstGeom prst="rect">
            <a:avLst/>
          </a:prstGeom>
          <a:noFill/>
        </p:spPr>
        <p:txBody>
          <a:bodyPr wrap="square" rtlCol="0">
            <a:spAutoFit/>
          </a:bodyPr>
          <a:lstStyle/>
          <a:p>
            <a:r>
              <a:rPr lang="en-US" sz="4000">
                <a:solidFill>
                  <a:schemeClr val="bg1"/>
                </a:solidFill>
              </a:rPr>
              <a:t>Allow non-patient facing staff to work from home</a:t>
            </a:r>
          </a:p>
        </p:txBody>
      </p:sp>
      <p:sp>
        <p:nvSpPr>
          <p:cNvPr id="14" name="TextBox 13">
            <a:extLst>
              <a:ext uri="{FF2B5EF4-FFF2-40B4-BE49-F238E27FC236}">
                <a16:creationId xmlns:a16="http://schemas.microsoft.com/office/drawing/2014/main" id="{25E0EFD9-80CC-634D-8585-B9382C8508E1}"/>
              </a:ext>
            </a:extLst>
          </p:cNvPr>
          <p:cNvSpPr txBox="1"/>
          <p:nvPr/>
        </p:nvSpPr>
        <p:spPr>
          <a:xfrm>
            <a:off x="6568966" y="3545201"/>
            <a:ext cx="5496910" cy="1938992"/>
          </a:xfrm>
          <a:prstGeom prst="rect">
            <a:avLst/>
          </a:prstGeom>
          <a:noFill/>
        </p:spPr>
        <p:txBody>
          <a:bodyPr wrap="square" rtlCol="0">
            <a:spAutoFit/>
          </a:bodyPr>
          <a:lstStyle/>
          <a:p>
            <a:r>
              <a:rPr lang="en-US" sz="4000">
                <a:solidFill>
                  <a:schemeClr val="bg1"/>
                </a:solidFill>
              </a:rPr>
              <a:t>Limit patient family members, guests and visitors. No vendors!</a:t>
            </a:r>
          </a:p>
        </p:txBody>
      </p:sp>
    </p:spTree>
    <p:extLst>
      <p:ext uri="{BB962C8B-B14F-4D97-AF65-F5344CB8AC3E}">
        <p14:creationId xmlns:p14="http://schemas.microsoft.com/office/powerpoint/2010/main" val="3550004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Internal Position</a:t>
            </a:r>
          </a:p>
        </p:txBody>
      </p:sp>
      <p:sp>
        <p:nvSpPr>
          <p:cNvPr id="6" name="Title 3"/>
          <p:cNvSpPr txBox="1">
            <a:spLocks/>
          </p:cNvSpPr>
          <p:nvPr/>
        </p:nvSpPr>
        <p:spPr>
          <a:xfrm>
            <a:off x="4313061" y="1058336"/>
            <a:ext cx="7449961" cy="437091"/>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a:solidFill>
                  <a:schemeClr val="bg1"/>
                </a:solidFill>
              </a:rPr>
              <a:t>Characteristics of a </a:t>
            </a:r>
            <a:br>
              <a:rPr lang="en-US" sz="4000" b="1">
                <a:solidFill>
                  <a:schemeClr val="bg1"/>
                </a:solidFill>
              </a:rPr>
            </a:br>
            <a:r>
              <a:rPr lang="en-US" sz="4000" b="1">
                <a:solidFill>
                  <a:schemeClr val="bg1"/>
                </a:solidFill>
              </a:rPr>
              <a:t>Successful Contact Tracer</a:t>
            </a:r>
          </a:p>
        </p:txBody>
      </p:sp>
      <p:sp>
        <p:nvSpPr>
          <p:cNvPr id="7" name="Subtitle 4">
            <a:extLst>
              <a:ext uri="{FF2B5EF4-FFF2-40B4-BE49-F238E27FC236}">
                <a16:creationId xmlns:a16="http://schemas.microsoft.com/office/drawing/2014/main" id="{E373A33E-F777-0E40-84A1-461D4D9574EF}"/>
              </a:ext>
            </a:extLst>
          </p:cNvPr>
          <p:cNvSpPr txBox="1">
            <a:spLocks/>
          </p:cNvSpPr>
          <p:nvPr/>
        </p:nvSpPr>
        <p:spPr>
          <a:xfrm>
            <a:off x="4313061" y="2009422"/>
            <a:ext cx="7878939" cy="484857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342900" indent="-342900" algn="l">
              <a:buSzPct val="100000"/>
              <a:buFont typeface="Wingdings" pitchFamily="2" charset="2"/>
              <a:buChar char="§"/>
            </a:pPr>
            <a:r>
              <a:rPr lang="en-US" sz="3400" dirty="0">
                <a:solidFill>
                  <a:schemeClr val="bg1"/>
                </a:solidFill>
              </a:rPr>
              <a:t>Detail Oriented</a:t>
            </a:r>
          </a:p>
          <a:p>
            <a:pPr marL="342900" indent="-342900" algn="l">
              <a:buSzPct val="100000"/>
              <a:buFont typeface="Wingdings" pitchFamily="2" charset="2"/>
              <a:buChar char="§"/>
            </a:pPr>
            <a:r>
              <a:rPr lang="en-US" sz="3400" dirty="0">
                <a:solidFill>
                  <a:schemeClr val="bg1"/>
                </a:solidFill>
              </a:rPr>
              <a:t>Strong Communication Skills</a:t>
            </a:r>
          </a:p>
          <a:p>
            <a:pPr marL="342900" indent="-342900" algn="l">
              <a:buSzPct val="100000"/>
              <a:buFont typeface="Wingdings" pitchFamily="2" charset="2"/>
              <a:buChar char="§"/>
            </a:pPr>
            <a:r>
              <a:rPr lang="en-US" sz="3400" dirty="0">
                <a:solidFill>
                  <a:schemeClr val="bg1"/>
                </a:solidFill>
              </a:rPr>
              <a:t>Understanding of COVID-19 Symptoms, Transmission and Testing</a:t>
            </a:r>
          </a:p>
          <a:p>
            <a:pPr marL="342900" indent="-342900" algn="l">
              <a:buSzPct val="100000"/>
              <a:buFont typeface="Wingdings" pitchFamily="2" charset="2"/>
              <a:buChar char="§"/>
            </a:pPr>
            <a:r>
              <a:rPr lang="en-US" sz="3400" dirty="0">
                <a:solidFill>
                  <a:schemeClr val="bg1"/>
                </a:solidFill>
              </a:rPr>
              <a:t>Clinical background helpful, not required (LPN or RN)</a:t>
            </a:r>
          </a:p>
          <a:p>
            <a:pPr marL="342900" indent="-342900" algn="l">
              <a:buSzPct val="100000"/>
              <a:buFont typeface="Wingdings" pitchFamily="2" charset="2"/>
              <a:buChar char="§"/>
            </a:pPr>
            <a:r>
              <a:rPr lang="en-US" sz="3400" dirty="0">
                <a:solidFill>
                  <a:schemeClr val="bg1"/>
                </a:solidFill>
              </a:rPr>
              <a:t>Ability to use technology</a:t>
            </a:r>
            <a:endParaRPr lang="en-US" sz="1800" dirty="0">
              <a:solidFill>
                <a:schemeClr val="bg1"/>
              </a:solidFill>
            </a:endParaRPr>
          </a:p>
        </p:txBody>
      </p:sp>
    </p:spTree>
    <p:extLst>
      <p:ext uri="{BB962C8B-B14F-4D97-AF65-F5344CB8AC3E}">
        <p14:creationId xmlns:p14="http://schemas.microsoft.com/office/powerpoint/2010/main" val="145185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Internal Position</a:t>
            </a:r>
          </a:p>
        </p:txBody>
      </p:sp>
      <p:sp>
        <p:nvSpPr>
          <p:cNvPr id="6" name="Title 3"/>
          <p:cNvSpPr txBox="1">
            <a:spLocks/>
          </p:cNvSpPr>
          <p:nvPr/>
        </p:nvSpPr>
        <p:spPr>
          <a:xfrm>
            <a:off x="4313061" y="1058336"/>
            <a:ext cx="7449961" cy="437091"/>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chemeClr val="bg1"/>
                </a:solidFill>
              </a:rPr>
              <a:t>Additional Details</a:t>
            </a:r>
          </a:p>
        </p:txBody>
      </p:sp>
      <p:sp>
        <p:nvSpPr>
          <p:cNvPr id="7" name="Subtitle 4">
            <a:extLst>
              <a:ext uri="{FF2B5EF4-FFF2-40B4-BE49-F238E27FC236}">
                <a16:creationId xmlns:a16="http://schemas.microsoft.com/office/drawing/2014/main" id="{E373A33E-F777-0E40-84A1-461D4D9574EF}"/>
              </a:ext>
            </a:extLst>
          </p:cNvPr>
          <p:cNvSpPr txBox="1">
            <a:spLocks/>
          </p:cNvSpPr>
          <p:nvPr/>
        </p:nvSpPr>
        <p:spPr>
          <a:xfrm>
            <a:off x="4313061" y="2009422"/>
            <a:ext cx="7878939" cy="484857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342900" indent="-342900" algn="l">
              <a:buSzPct val="100000"/>
              <a:buFont typeface="Wingdings" pitchFamily="2" charset="2"/>
              <a:buChar char="§"/>
            </a:pPr>
            <a:r>
              <a:rPr lang="en-US" sz="3400" dirty="0">
                <a:solidFill>
                  <a:schemeClr val="bg1"/>
                </a:solidFill>
              </a:rPr>
              <a:t>Long-term position, until vaccine developed or herd immunity achieved</a:t>
            </a:r>
          </a:p>
          <a:p>
            <a:pPr marL="342900" indent="-342900" algn="l">
              <a:buSzPct val="100000"/>
              <a:buFont typeface="Wingdings" pitchFamily="2" charset="2"/>
              <a:buChar char="§"/>
            </a:pPr>
            <a:r>
              <a:rPr lang="en-US" sz="3400" dirty="0">
                <a:solidFill>
                  <a:schemeClr val="bg1"/>
                </a:solidFill>
              </a:rPr>
              <a:t>Added to practice’s Management Team</a:t>
            </a:r>
          </a:p>
          <a:p>
            <a:pPr marL="342900" indent="-342900" algn="l">
              <a:buSzPct val="100000"/>
              <a:buFont typeface="Wingdings" pitchFamily="2" charset="2"/>
              <a:buChar char="§"/>
            </a:pPr>
            <a:r>
              <a:rPr lang="en-US" sz="3400" dirty="0">
                <a:solidFill>
                  <a:schemeClr val="bg1"/>
                </a:solidFill>
              </a:rPr>
              <a:t>Implement new Human Resources policies regarding mandatory employee self-quarantine</a:t>
            </a:r>
          </a:p>
          <a:p>
            <a:pPr marL="342900" indent="-342900" algn="l">
              <a:buSzPct val="100000"/>
              <a:buFont typeface="Wingdings" pitchFamily="2" charset="2"/>
              <a:buChar char="§"/>
            </a:pPr>
            <a:endParaRPr lang="en-US" sz="1800" dirty="0">
              <a:solidFill>
                <a:schemeClr val="bg1"/>
              </a:solidFill>
            </a:endParaRPr>
          </a:p>
        </p:txBody>
      </p:sp>
    </p:spTree>
    <p:extLst>
      <p:ext uri="{BB962C8B-B14F-4D97-AF65-F5344CB8AC3E}">
        <p14:creationId xmlns:p14="http://schemas.microsoft.com/office/powerpoint/2010/main" val="25189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50" y="3429000"/>
            <a:ext cx="3619500" cy="769408"/>
          </a:xfrm>
        </p:spPr>
        <p:txBody>
          <a:bodyPr>
            <a:normAutofit fontScale="90000"/>
          </a:bodyPr>
          <a:lstStyle/>
          <a:p>
            <a:pPr algn="ctr"/>
            <a:r>
              <a:rPr lang="en-US" b="1" dirty="0"/>
              <a:t>About the Presenter</a:t>
            </a:r>
          </a:p>
        </p:txBody>
      </p:sp>
      <p:sp>
        <p:nvSpPr>
          <p:cNvPr id="5" name="Subtitle 4"/>
          <p:cNvSpPr>
            <a:spLocks noGrp="1"/>
          </p:cNvSpPr>
          <p:nvPr>
            <p:ph type="subTitle" idx="1"/>
          </p:nvPr>
        </p:nvSpPr>
        <p:spPr>
          <a:xfrm>
            <a:off x="4343400" y="1425173"/>
            <a:ext cx="7669924" cy="5013340"/>
          </a:xfrm>
        </p:spPr>
        <p:txBody>
          <a:bodyPr>
            <a:normAutofit/>
          </a:bodyPr>
          <a:lstStyle/>
          <a:p>
            <a:pPr algn="l"/>
            <a:r>
              <a:rPr lang="en-US" sz="2000" dirty="0">
                <a:solidFill>
                  <a:schemeClr val="bg1"/>
                </a:solidFill>
              </a:rPr>
              <a:t>Brian Ramos serves as Chief Operating Officer of Capital Anesthesia Partners, an outpatient anesthesia practice and consulting company headquartered in Washington, DC with practice locations and clients throughout the country.  Prior to joining CAP, Mr. Ramos held management positions in national anesthesia management consulting firms, academic medical centers, independent ASCs and large multi-site private practice physician groups.</a:t>
            </a:r>
          </a:p>
          <a:p>
            <a:pPr algn="l"/>
            <a:br>
              <a:rPr lang="en-US" sz="2000" dirty="0">
                <a:solidFill>
                  <a:schemeClr val="bg1"/>
                </a:solidFill>
              </a:rPr>
            </a:br>
            <a:r>
              <a:rPr lang="en-US" sz="2000" dirty="0">
                <a:solidFill>
                  <a:schemeClr val="bg1"/>
                </a:solidFill>
              </a:rPr>
              <a:t>Mr. Ramos earned a BA in Mathematics from Boston College and a MBA from Fitchburg State University.  He is a Certified Medical Practice Executive of the American College of Medical Practice Executives. Additionally, Mr. Ramos is President &amp; Chairman of the Board of Directors of the Maryland Medical Group Management Association and treasurer of the Maryland Patient Care &amp; Access Coalition.</a:t>
            </a:r>
          </a:p>
        </p:txBody>
      </p:sp>
      <p:sp>
        <p:nvSpPr>
          <p:cNvPr id="6" name="Title 3"/>
          <p:cNvSpPr txBox="1">
            <a:spLocks/>
          </p:cNvSpPr>
          <p:nvPr/>
        </p:nvSpPr>
        <p:spPr>
          <a:xfrm>
            <a:off x="4343400" y="640204"/>
            <a:ext cx="5051424" cy="437091"/>
          </a:xfrm>
          <a:prstGeom prst="rect">
            <a:avLst/>
          </a:prstGeom>
          <a:effectLst/>
        </p:spPr>
        <p:txBody>
          <a:bodyPr vert="horz" lIns="91440" tIns="45720" rIns="91440" bIns="45720" rtlCol="0" anchor="b">
            <a:normAutofit fontScale="400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solidFill>
                  <a:schemeClr val="bg1"/>
                </a:solidFill>
              </a:rPr>
              <a:t>Brian Ramos, MBA, CMPE</a:t>
            </a:r>
          </a:p>
        </p:txBody>
      </p:sp>
    </p:spTree>
    <p:extLst>
      <p:ext uri="{BB962C8B-B14F-4D97-AF65-F5344CB8AC3E}">
        <p14:creationId xmlns:p14="http://schemas.microsoft.com/office/powerpoint/2010/main" val="214630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Internal Position</a:t>
            </a:r>
          </a:p>
        </p:txBody>
      </p:sp>
      <p:sp>
        <p:nvSpPr>
          <p:cNvPr id="6" name="Title 3"/>
          <p:cNvSpPr txBox="1">
            <a:spLocks/>
          </p:cNvSpPr>
          <p:nvPr/>
        </p:nvSpPr>
        <p:spPr>
          <a:xfrm>
            <a:off x="4313061" y="1058336"/>
            <a:ext cx="7449961" cy="437091"/>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a:solidFill>
                  <a:schemeClr val="bg1"/>
                </a:solidFill>
              </a:rPr>
              <a:t>Resources Needed by</a:t>
            </a:r>
            <a:br>
              <a:rPr lang="en-US" sz="4000" b="1">
                <a:solidFill>
                  <a:schemeClr val="bg1"/>
                </a:solidFill>
              </a:rPr>
            </a:br>
            <a:r>
              <a:rPr lang="en-US" sz="4000" b="1">
                <a:solidFill>
                  <a:schemeClr val="bg1"/>
                </a:solidFill>
              </a:rPr>
              <a:t>Contact Tracer</a:t>
            </a:r>
          </a:p>
        </p:txBody>
      </p:sp>
      <p:sp>
        <p:nvSpPr>
          <p:cNvPr id="7" name="Subtitle 4">
            <a:extLst>
              <a:ext uri="{FF2B5EF4-FFF2-40B4-BE49-F238E27FC236}">
                <a16:creationId xmlns:a16="http://schemas.microsoft.com/office/drawing/2014/main" id="{E373A33E-F777-0E40-84A1-461D4D9574EF}"/>
              </a:ext>
            </a:extLst>
          </p:cNvPr>
          <p:cNvSpPr txBox="1">
            <a:spLocks/>
          </p:cNvSpPr>
          <p:nvPr/>
        </p:nvSpPr>
        <p:spPr>
          <a:xfrm>
            <a:off x="4313061" y="2009422"/>
            <a:ext cx="7878939" cy="484857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342900" indent="-342900" algn="l">
              <a:buSzPct val="100000"/>
              <a:buFont typeface="Wingdings" pitchFamily="2" charset="2"/>
              <a:buChar char="§"/>
            </a:pPr>
            <a:r>
              <a:rPr lang="en-US" sz="3400" dirty="0">
                <a:solidFill>
                  <a:schemeClr val="bg1"/>
                </a:solidFill>
              </a:rPr>
              <a:t>Telephone</a:t>
            </a:r>
          </a:p>
          <a:p>
            <a:pPr marL="342900" indent="-342900" algn="l">
              <a:buSzPct val="100000"/>
              <a:buFont typeface="Wingdings" pitchFamily="2" charset="2"/>
              <a:buChar char="§"/>
            </a:pPr>
            <a:r>
              <a:rPr lang="en-US" sz="3400" dirty="0">
                <a:solidFill>
                  <a:schemeClr val="bg1"/>
                </a:solidFill>
              </a:rPr>
              <a:t>Computer &amp; Software</a:t>
            </a:r>
          </a:p>
          <a:p>
            <a:pPr marL="342900" indent="-342900" algn="l">
              <a:buSzPct val="100000"/>
              <a:buFont typeface="Wingdings" pitchFamily="2" charset="2"/>
              <a:buChar char="§"/>
            </a:pPr>
            <a:r>
              <a:rPr lang="en-US" sz="3400" dirty="0">
                <a:solidFill>
                  <a:schemeClr val="bg1"/>
                </a:solidFill>
              </a:rPr>
              <a:t>Access to Patient Census</a:t>
            </a:r>
          </a:p>
          <a:p>
            <a:pPr marL="342900" indent="-342900" algn="l">
              <a:buSzPct val="100000"/>
              <a:buFont typeface="Wingdings" pitchFamily="2" charset="2"/>
              <a:buChar char="§"/>
            </a:pPr>
            <a:r>
              <a:rPr lang="en-US" sz="3400" dirty="0">
                <a:solidFill>
                  <a:schemeClr val="bg1"/>
                </a:solidFill>
              </a:rPr>
              <a:t>Quiet space to work without disruption</a:t>
            </a:r>
          </a:p>
        </p:txBody>
      </p:sp>
    </p:spTree>
    <p:extLst>
      <p:ext uri="{BB962C8B-B14F-4D97-AF65-F5344CB8AC3E}">
        <p14:creationId xmlns:p14="http://schemas.microsoft.com/office/powerpoint/2010/main" val="101490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How To Track Data?</a:t>
            </a:r>
          </a:p>
        </p:txBody>
      </p:sp>
      <p:pic>
        <p:nvPicPr>
          <p:cNvPr id="10" name="Picture 9">
            <a:extLst>
              <a:ext uri="{FF2B5EF4-FFF2-40B4-BE49-F238E27FC236}">
                <a16:creationId xmlns:a16="http://schemas.microsoft.com/office/drawing/2014/main" id="{8A3C78A4-6D14-7442-A303-561F401EB634}"/>
              </a:ext>
            </a:extLst>
          </p:cNvPr>
          <p:cNvPicPr>
            <a:picLocks noChangeAspect="1"/>
          </p:cNvPicPr>
          <p:nvPr/>
        </p:nvPicPr>
        <p:blipFill>
          <a:blip r:embed="rId4"/>
          <a:stretch>
            <a:fillRect/>
          </a:stretch>
        </p:blipFill>
        <p:spPr>
          <a:xfrm>
            <a:off x="3809292" y="111830"/>
            <a:ext cx="3693056" cy="2462037"/>
          </a:xfrm>
          <a:prstGeom prst="rect">
            <a:avLst/>
          </a:prstGeom>
        </p:spPr>
      </p:pic>
      <p:pic>
        <p:nvPicPr>
          <p:cNvPr id="12" name="Picture 11">
            <a:hlinkClick r:id="rId5"/>
            <a:extLst>
              <a:ext uri="{FF2B5EF4-FFF2-40B4-BE49-F238E27FC236}">
                <a16:creationId xmlns:a16="http://schemas.microsoft.com/office/drawing/2014/main" id="{C21E65A2-4EB6-5644-B08A-2DAD2DBAE997}"/>
              </a:ext>
            </a:extLst>
          </p:cNvPr>
          <p:cNvPicPr>
            <a:picLocks noChangeAspect="1"/>
          </p:cNvPicPr>
          <p:nvPr/>
        </p:nvPicPr>
        <p:blipFill>
          <a:blip r:embed="rId6"/>
          <a:stretch>
            <a:fillRect/>
          </a:stretch>
        </p:blipFill>
        <p:spPr>
          <a:xfrm>
            <a:off x="4825999" y="5068712"/>
            <a:ext cx="4437809" cy="878686"/>
          </a:xfrm>
          <a:prstGeom prst="rect">
            <a:avLst/>
          </a:prstGeom>
        </p:spPr>
      </p:pic>
      <p:sp>
        <p:nvSpPr>
          <p:cNvPr id="15" name="Title 3">
            <a:extLst>
              <a:ext uri="{FF2B5EF4-FFF2-40B4-BE49-F238E27FC236}">
                <a16:creationId xmlns:a16="http://schemas.microsoft.com/office/drawing/2014/main" id="{5A1A38CA-94DE-8B4F-A1DD-9F6AD6B09ABB}"/>
              </a:ext>
            </a:extLst>
          </p:cNvPr>
          <p:cNvSpPr txBox="1">
            <a:spLocks/>
          </p:cNvSpPr>
          <p:nvPr/>
        </p:nvSpPr>
        <p:spPr>
          <a:xfrm>
            <a:off x="4825999" y="3429000"/>
            <a:ext cx="5051424" cy="437091"/>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800" b="1" dirty="0">
                <a:solidFill>
                  <a:schemeClr val="bg1"/>
                </a:solidFill>
                <a:hlinkClick r:id="rId7">
                  <a:extLst>
                    <a:ext uri="{A12FA001-AC4F-418D-AE19-62706E023703}">
                      <ahyp:hlinkClr xmlns:ahyp="http://schemas.microsoft.com/office/drawing/2018/hyperlinkcolor" val="tx"/>
                    </a:ext>
                  </a:extLst>
                </a:hlinkClick>
              </a:rPr>
              <a:t>NextTrace</a:t>
            </a:r>
            <a:endParaRPr lang="en-US" sz="3800" b="1" dirty="0">
              <a:solidFill>
                <a:schemeClr val="bg1"/>
              </a:solidFill>
            </a:endParaRPr>
          </a:p>
        </p:txBody>
      </p:sp>
    </p:spTree>
    <p:extLst>
      <p:ext uri="{BB962C8B-B14F-4D97-AF65-F5344CB8AC3E}">
        <p14:creationId xmlns:p14="http://schemas.microsoft.com/office/powerpoint/2010/main" val="309997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Tracing Patients</a:t>
            </a:r>
          </a:p>
        </p:txBody>
      </p:sp>
      <p:sp>
        <p:nvSpPr>
          <p:cNvPr id="3" name="Oval 2">
            <a:extLst>
              <a:ext uri="{FF2B5EF4-FFF2-40B4-BE49-F238E27FC236}">
                <a16:creationId xmlns:a16="http://schemas.microsoft.com/office/drawing/2014/main" id="{F3B9FACA-0C60-4246-AEBB-6ED59C17E378}"/>
              </a:ext>
            </a:extLst>
          </p:cNvPr>
          <p:cNvSpPr/>
          <p:nvPr/>
        </p:nvSpPr>
        <p:spPr>
          <a:xfrm>
            <a:off x="4310336" y="428826"/>
            <a:ext cx="1582464" cy="15410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613496-BCC7-D245-848D-1CE741C81CE3}"/>
              </a:ext>
            </a:extLst>
          </p:cNvPr>
          <p:cNvSpPr txBox="1"/>
          <p:nvPr/>
        </p:nvSpPr>
        <p:spPr>
          <a:xfrm>
            <a:off x="4648929" y="30921"/>
            <a:ext cx="905277" cy="1938992"/>
          </a:xfrm>
          <a:prstGeom prst="rect">
            <a:avLst/>
          </a:prstGeom>
          <a:noFill/>
        </p:spPr>
        <p:txBody>
          <a:bodyPr wrap="square" rtlCol="0">
            <a:spAutoFit/>
          </a:bodyPr>
          <a:lstStyle/>
          <a:p>
            <a:r>
              <a:rPr lang="en-US" sz="12000">
                <a:solidFill>
                  <a:srgbClr val="165F8A"/>
                </a:solidFill>
              </a:rPr>
              <a:t>1</a:t>
            </a:r>
          </a:p>
        </p:txBody>
      </p:sp>
      <p:sp>
        <p:nvSpPr>
          <p:cNvPr id="6" name="Oval 5">
            <a:extLst>
              <a:ext uri="{FF2B5EF4-FFF2-40B4-BE49-F238E27FC236}">
                <a16:creationId xmlns:a16="http://schemas.microsoft.com/office/drawing/2014/main" id="{B58696B7-D465-CA4F-87CD-E90F3AE3B16C}"/>
              </a:ext>
            </a:extLst>
          </p:cNvPr>
          <p:cNvSpPr/>
          <p:nvPr/>
        </p:nvSpPr>
        <p:spPr>
          <a:xfrm>
            <a:off x="4310336" y="2921040"/>
            <a:ext cx="1582464" cy="154108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23EA21-D0C4-6B48-B742-2D1CD40CEA11}"/>
              </a:ext>
            </a:extLst>
          </p:cNvPr>
          <p:cNvSpPr txBox="1"/>
          <p:nvPr/>
        </p:nvSpPr>
        <p:spPr>
          <a:xfrm>
            <a:off x="4648929" y="2523135"/>
            <a:ext cx="905277" cy="1938992"/>
          </a:xfrm>
          <a:prstGeom prst="rect">
            <a:avLst/>
          </a:prstGeom>
          <a:noFill/>
        </p:spPr>
        <p:txBody>
          <a:bodyPr wrap="square" rtlCol="0">
            <a:spAutoFit/>
          </a:bodyPr>
          <a:lstStyle/>
          <a:p>
            <a:r>
              <a:rPr lang="en-US" sz="12000">
                <a:solidFill>
                  <a:srgbClr val="165F8A"/>
                </a:solidFill>
              </a:rPr>
              <a:t>2</a:t>
            </a:r>
          </a:p>
        </p:txBody>
      </p:sp>
      <p:sp>
        <p:nvSpPr>
          <p:cNvPr id="8" name="TextBox 7">
            <a:extLst>
              <a:ext uri="{FF2B5EF4-FFF2-40B4-BE49-F238E27FC236}">
                <a16:creationId xmlns:a16="http://schemas.microsoft.com/office/drawing/2014/main" id="{51AD8E81-212B-9148-88DE-89EBD94DB871}"/>
              </a:ext>
            </a:extLst>
          </p:cNvPr>
          <p:cNvSpPr txBox="1"/>
          <p:nvPr/>
        </p:nvSpPr>
        <p:spPr>
          <a:xfrm>
            <a:off x="6231393" y="615696"/>
            <a:ext cx="5834483" cy="1138773"/>
          </a:xfrm>
          <a:prstGeom prst="rect">
            <a:avLst/>
          </a:prstGeom>
          <a:noFill/>
        </p:spPr>
        <p:txBody>
          <a:bodyPr wrap="square" rtlCol="0">
            <a:spAutoFit/>
          </a:bodyPr>
          <a:lstStyle/>
          <a:p>
            <a:r>
              <a:rPr lang="en-US" sz="3400">
                <a:solidFill>
                  <a:schemeClr val="bg1"/>
                </a:solidFill>
              </a:rPr>
              <a:t>Contact all patients seen in practice after X days</a:t>
            </a:r>
          </a:p>
        </p:txBody>
      </p:sp>
      <p:sp>
        <p:nvSpPr>
          <p:cNvPr id="9" name="TextBox 8">
            <a:extLst>
              <a:ext uri="{FF2B5EF4-FFF2-40B4-BE49-F238E27FC236}">
                <a16:creationId xmlns:a16="http://schemas.microsoft.com/office/drawing/2014/main" id="{D32CABF3-895C-3149-A472-028A69893690}"/>
              </a:ext>
            </a:extLst>
          </p:cNvPr>
          <p:cNvSpPr txBox="1"/>
          <p:nvPr/>
        </p:nvSpPr>
        <p:spPr>
          <a:xfrm>
            <a:off x="6299202" y="2348579"/>
            <a:ext cx="5766674" cy="2708434"/>
          </a:xfrm>
          <a:prstGeom prst="rect">
            <a:avLst/>
          </a:prstGeom>
          <a:noFill/>
        </p:spPr>
        <p:txBody>
          <a:bodyPr wrap="square" rtlCol="0">
            <a:spAutoFit/>
          </a:bodyPr>
          <a:lstStyle/>
          <a:p>
            <a:r>
              <a:rPr lang="en-US" sz="3400" dirty="0">
                <a:solidFill>
                  <a:schemeClr val="bg1"/>
                </a:solidFill>
              </a:rPr>
              <a:t>Ask if patient:</a:t>
            </a:r>
          </a:p>
          <a:p>
            <a:pPr marL="571500" indent="-571500">
              <a:buFont typeface="Wingdings" pitchFamily="2" charset="2"/>
              <a:buChar char="§"/>
            </a:pPr>
            <a:r>
              <a:rPr lang="en-US" sz="3400" dirty="0">
                <a:solidFill>
                  <a:schemeClr val="bg1"/>
                </a:solidFill>
              </a:rPr>
              <a:t>Tested positive for COVID19</a:t>
            </a:r>
          </a:p>
          <a:p>
            <a:pPr marL="571500" indent="-571500">
              <a:buFont typeface="Wingdings" pitchFamily="2" charset="2"/>
              <a:buChar char="§"/>
            </a:pPr>
            <a:r>
              <a:rPr lang="en-US" sz="3400" dirty="0">
                <a:solidFill>
                  <a:schemeClr val="bg1"/>
                </a:solidFill>
              </a:rPr>
              <a:t>Came into contact with anyone who tested positive</a:t>
            </a:r>
          </a:p>
          <a:p>
            <a:pPr marL="571500" indent="-571500">
              <a:buFont typeface="Wingdings" pitchFamily="2" charset="2"/>
              <a:buChar char="§"/>
            </a:pPr>
            <a:r>
              <a:rPr lang="en-US" sz="3400" dirty="0">
                <a:solidFill>
                  <a:schemeClr val="bg1"/>
                </a:solidFill>
              </a:rPr>
              <a:t>Has any symptoms</a:t>
            </a:r>
          </a:p>
        </p:txBody>
      </p:sp>
      <p:pic>
        <p:nvPicPr>
          <p:cNvPr id="2" name="Picture 1">
            <a:extLst>
              <a:ext uri="{FF2B5EF4-FFF2-40B4-BE49-F238E27FC236}">
                <a16:creationId xmlns:a16="http://schemas.microsoft.com/office/drawing/2014/main" id="{07C50915-1336-3C40-B489-53E184CE90F0}"/>
              </a:ext>
            </a:extLst>
          </p:cNvPr>
          <p:cNvPicPr>
            <a:picLocks noChangeAspect="1"/>
          </p:cNvPicPr>
          <p:nvPr/>
        </p:nvPicPr>
        <p:blipFill>
          <a:blip r:embed="rId4"/>
          <a:stretch>
            <a:fillRect/>
          </a:stretch>
        </p:blipFill>
        <p:spPr>
          <a:xfrm>
            <a:off x="7315200" y="5214760"/>
            <a:ext cx="2991556" cy="1458384"/>
          </a:xfrm>
          <a:prstGeom prst="rect">
            <a:avLst/>
          </a:prstGeom>
        </p:spPr>
      </p:pic>
    </p:spTree>
    <p:extLst>
      <p:ext uri="{BB962C8B-B14F-4D97-AF65-F5344CB8AC3E}">
        <p14:creationId xmlns:p14="http://schemas.microsoft.com/office/powerpoint/2010/main" val="1861935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Tracing Patients Continued</a:t>
            </a:r>
          </a:p>
        </p:txBody>
      </p:sp>
      <p:pic>
        <p:nvPicPr>
          <p:cNvPr id="2" name="Picture 1">
            <a:extLst>
              <a:ext uri="{FF2B5EF4-FFF2-40B4-BE49-F238E27FC236}">
                <a16:creationId xmlns:a16="http://schemas.microsoft.com/office/drawing/2014/main" id="{07C50915-1336-3C40-B489-53E184CE90F0}"/>
              </a:ext>
            </a:extLst>
          </p:cNvPr>
          <p:cNvPicPr>
            <a:picLocks noChangeAspect="1"/>
          </p:cNvPicPr>
          <p:nvPr/>
        </p:nvPicPr>
        <p:blipFill rotWithShape="1">
          <a:blip r:embed="rId4"/>
          <a:srcRect r="49245"/>
          <a:stretch/>
        </p:blipFill>
        <p:spPr>
          <a:xfrm>
            <a:off x="4577643" y="4286956"/>
            <a:ext cx="1518357" cy="1458384"/>
          </a:xfrm>
          <a:prstGeom prst="rect">
            <a:avLst/>
          </a:prstGeom>
        </p:spPr>
      </p:pic>
      <p:pic>
        <p:nvPicPr>
          <p:cNvPr id="10" name="Picture 9">
            <a:extLst>
              <a:ext uri="{FF2B5EF4-FFF2-40B4-BE49-F238E27FC236}">
                <a16:creationId xmlns:a16="http://schemas.microsoft.com/office/drawing/2014/main" id="{C16EAED1-77FB-564D-9D74-FD2374DAA51C}"/>
              </a:ext>
            </a:extLst>
          </p:cNvPr>
          <p:cNvPicPr>
            <a:picLocks noChangeAspect="1"/>
          </p:cNvPicPr>
          <p:nvPr/>
        </p:nvPicPr>
        <p:blipFill rotWithShape="1">
          <a:blip r:embed="rId4"/>
          <a:srcRect l="49245"/>
          <a:stretch/>
        </p:blipFill>
        <p:spPr>
          <a:xfrm>
            <a:off x="4577642" y="1284514"/>
            <a:ext cx="1518357" cy="1458384"/>
          </a:xfrm>
          <a:prstGeom prst="rect">
            <a:avLst/>
          </a:prstGeom>
        </p:spPr>
      </p:pic>
      <p:sp>
        <p:nvSpPr>
          <p:cNvPr id="11" name="TextBox 10">
            <a:extLst>
              <a:ext uri="{FF2B5EF4-FFF2-40B4-BE49-F238E27FC236}">
                <a16:creationId xmlns:a16="http://schemas.microsoft.com/office/drawing/2014/main" id="{FEF1D235-3E3D-F64F-9058-589F342C7821}"/>
              </a:ext>
            </a:extLst>
          </p:cNvPr>
          <p:cNvSpPr txBox="1"/>
          <p:nvPr/>
        </p:nvSpPr>
        <p:spPr>
          <a:xfrm>
            <a:off x="6265297" y="659489"/>
            <a:ext cx="5834483" cy="2708434"/>
          </a:xfrm>
          <a:prstGeom prst="rect">
            <a:avLst/>
          </a:prstGeom>
          <a:noFill/>
        </p:spPr>
        <p:txBody>
          <a:bodyPr wrap="square" rtlCol="0">
            <a:spAutoFit/>
          </a:bodyPr>
          <a:lstStyle/>
          <a:p>
            <a:pPr marL="457200" indent="-457200">
              <a:buFont typeface="Wingdings" pitchFamily="2" charset="2"/>
              <a:buChar char="§"/>
            </a:pPr>
            <a:r>
              <a:rPr lang="en-US" sz="3400">
                <a:solidFill>
                  <a:schemeClr val="bg1"/>
                </a:solidFill>
              </a:rPr>
              <a:t>Thank patient</a:t>
            </a:r>
          </a:p>
          <a:p>
            <a:pPr marL="457200" indent="-457200">
              <a:buFont typeface="Wingdings" pitchFamily="2" charset="2"/>
              <a:buChar char="§"/>
            </a:pPr>
            <a:r>
              <a:rPr lang="en-US" sz="3400">
                <a:solidFill>
                  <a:schemeClr val="bg1"/>
                </a:solidFill>
              </a:rPr>
              <a:t>Advise patient to call practice if answers change</a:t>
            </a:r>
          </a:p>
          <a:p>
            <a:pPr marL="457200" indent="-457200">
              <a:buFont typeface="Wingdings" pitchFamily="2" charset="2"/>
              <a:buChar char="§"/>
            </a:pPr>
            <a:r>
              <a:rPr lang="en-US" sz="3400">
                <a:solidFill>
                  <a:schemeClr val="bg1"/>
                </a:solidFill>
              </a:rPr>
              <a:t>Consider following up again 14 days after practice visit</a:t>
            </a:r>
          </a:p>
        </p:txBody>
      </p:sp>
      <p:sp>
        <p:nvSpPr>
          <p:cNvPr id="12" name="TextBox 11">
            <a:extLst>
              <a:ext uri="{FF2B5EF4-FFF2-40B4-BE49-F238E27FC236}">
                <a16:creationId xmlns:a16="http://schemas.microsoft.com/office/drawing/2014/main" id="{AF662F16-A37C-444A-8175-37898A36CBD0}"/>
              </a:ext>
            </a:extLst>
          </p:cNvPr>
          <p:cNvSpPr txBox="1"/>
          <p:nvPr/>
        </p:nvSpPr>
        <p:spPr>
          <a:xfrm>
            <a:off x="6299201" y="4013297"/>
            <a:ext cx="5766674" cy="2185214"/>
          </a:xfrm>
          <a:prstGeom prst="rect">
            <a:avLst/>
          </a:prstGeom>
          <a:noFill/>
        </p:spPr>
        <p:txBody>
          <a:bodyPr wrap="square" rtlCol="0">
            <a:spAutoFit/>
          </a:bodyPr>
          <a:lstStyle/>
          <a:p>
            <a:pPr marL="571500" indent="-571500">
              <a:buFont typeface="Wingdings" pitchFamily="2" charset="2"/>
              <a:buChar char="§"/>
            </a:pPr>
            <a:r>
              <a:rPr lang="en-US" sz="3400">
                <a:solidFill>
                  <a:schemeClr val="bg1"/>
                </a:solidFill>
              </a:rPr>
              <a:t>Determine who in practice interacted with patient</a:t>
            </a:r>
          </a:p>
          <a:p>
            <a:pPr marL="571500" indent="-571500">
              <a:buFont typeface="Wingdings" pitchFamily="2" charset="2"/>
              <a:buChar char="§"/>
            </a:pPr>
            <a:r>
              <a:rPr lang="en-US" sz="3400">
                <a:solidFill>
                  <a:schemeClr val="bg1"/>
                </a:solidFill>
              </a:rPr>
              <a:t>Contact trace those individuals</a:t>
            </a:r>
          </a:p>
        </p:txBody>
      </p:sp>
    </p:spTree>
    <p:extLst>
      <p:ext uri="{BB962C8B-B14F-4D97-AF65-F5344CB8AC3E}">
        <p14:creationId xmlns:p14="http://schemas.microsoft.com/office/powerpoint/2010/main" val="9531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Tracing Employees</a:t>
            </a:r>
          </a:p>
        </p:txBody>
      </p:sp>
      <p:sp>
        <p:nvSpPr>
          <p:cNvPr id="10" name="Title 3">
            <a:extLst>
              <a:ext uri="{FF2B5EF4-FFF2-40B4-BE49-F238E27FC236}">
                <a16:creationId xmlns:a16="http://schemas.microsoft.com/office/drawing/2014/main" id="{BA591801-7FCB-F946-8D9E-A7AAC857871B}"/>
              </a:ext>
            </a:extLst>
          </p:cNvPr>
          <p:cNvSpPr txBox="1">
            <a:spLocks/>
          </p:cNvSpPr>
          <p:nvPr/>
        </p:nvSpPr>
        <p:spPr>
          <a:xfrm>
            <a:off x="4313061" y="572914"/>
            <a:ext cx="7449961" cy="437091"/>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a:solidFill>
                  <a:schemeClr val="bg1"/>
                </a:solidFill>
              </a:rPr>
              <a:t>New Practice Protocols</a:t>
            </a:r>
          </a:p>
        </p:txBody>
      </p:sp>
      <p:sp>
        <p:nvSpPr>
          <p:cNvPr id="11" name="Subtitle 4">
            <a:extLst>
              <a:ext uri="{FF2B5EF4-FFF2-40B4-BE49-F238E27FC236}">
                <a16:creationId xmlns:a16="http://schemas.microsoft.com/office/drawing/2014/main" id="{0FD53FD7-646E-534B-BE87-68BD14A8C6FE}"/>
              </a:ext>
            </a:extLst>
          </p:cNvPr>
          <p:cNvSpPr txBox="1">
            <a:spLocks/>
          </p:cNvSpPr>
          <p:nvPr/>
        </p:nvSpPr>
        <p:spPr>
          <a:xfrm>
            <a:off x="4313061" y="1298222"/>
            <a:ext cx="7878939" cy="484857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buSzPct val="100000"/>
            </a:pPr>
            <a:r>
              <a:rPr lang="en-US" sz="3400" dirty="0">
                <a:solidFill>
                  <a:schemeClr val="bg1"/>
                </a:solidFill>
              </a:rPr>
              <a:t>As you reopen, are you implementing:</a:t>
            </a:r>
          </a:p>
          <a:p>
            <a:pPr marL="342900" indent="-342900" algn="l">
              <a:buSzPct val="100000"/>
              <a:buFont typeface="Wingdings" pitchFamily="2" charset="2"/>
              <a:buChar char="§"/>
            </a:pPr>
            <a:r>
              <a:rPr lang="en-US" sz="3400" dirty="0">
                <a:solidFill>
                  <a:schemeClr val="bg1"/>
                </a:solidFill>
              </a:rPr>
              <a:t>Temperature Checks</a:t>
            </a:r>
          </a:p>
          <a:p>
            <a:pPr marL="342900" indent="-342900" algn="l">
              <a:buSzPct val="100000"/>
              <a:buFont typeface="Wingdings" pitchFamily="2" charset="2"/>
              <a:buChar char="§"/>
            </a:pPr>
            <a:r>
              <a:rPr lang="en-US" sz="3400" dirty="0">
                <a:solidFill>
                  <a:schemeClr val="bg1"/>
                </a:solidFill>
              </a:rPr>
              <a:t>Conducting routine COVID-19 Testing</a:t>
            </a:r>
          </a:p>
          <a:p>
            <a:pPr marL="342900" indent="-342900" algn="l">
              <a:buSzPct val="100000"/>
              <a:buFont typeface="Wingdings" pitchFamily="2" charset="2"/>
              <a:buChar char="§"/>
            </a:pPr>
            <a:r>
              <a:rPr lang="en-US" sz="3400" dirty="0">
                <a:solidFill>
                  <a:schemeClr val="bg1"/>
                </a:solidFill>
              </a:rPr>
              <a:t>Notification requirements if Employee</a:t>
            </a:r>
          </a:p>
          <a:p>
            <a:pPr marL="800100" lvl="1" indent="-342900" algn="l">
              <a:buSzPct val="100000"/>
              <a:buFont typeface="Wingdings" pitchFamily="2" charset="2"/>
              <a:buChar char="§"/>
            </a:pPr>
            <a:r>
              <a:rPr lang="en-US" sz="3300" dirty="0">
                <a:solidFill>
                  <a:schemeClr val="bg1"/>
                </a:solidFill>
              </a:rPr>
              <a:t>Tested positive for COVID-19</a:t>
            </a:r>
          </a:p>
          <a:p>
            <a:pPr marL="800100" lvl="1" indent="-342900" algn="l">
              <a:buSzPct val="100000"/>
              <a:buFont typeface="Wingdings" pitchFamily="2" charset="2"/>
              <a:buChar char="§"/>
            </a:pPr>
            <a:r>
              <a:rPr lang="en-US" sz="3300" dirty="0">
                <a:solidFill>
                  <a:schemeClr val="bg1"/>
                </a:solidFill>
              </a:rPr>
              <a:t>Came into contact with anyone who tested positive</a:t>
            </a:r>
          </a:p>
          <a:p>
            <a:pPr marL="800100" lvl="1" indent="-342900" algn="l">
              <a:buSzPct val="100000"/>
              <a:buFont typeface="Wingdings" pitchFamily="2" charset="2"/>
              <a:buChar char="§"/>
            </a:pPr>
            <a:r>
              <a:rPr lang="en-US" sz="3300" dirty="0">
                <a:solidFill>
                  <a:schemeClr val="bg1"/>
                </a:solidFill>
              </a:rPr>
              <a:t>Has any symptoms</a:t>
            </a:r>
          </a:p>
          <a:p>
            <a:pPr marL="800100" lvl="1" indent="-342900" algn="l">
              <a:buSzPct val="100000"/>
              <a:buFont typeface="Wingdings" pitchFamily="2" charset="2"/>
              <a:buChar char="§"/>
            </a:pPr>
            <a:endParaRPr lang="en-US" sz="3300" dirty="0">
              <a:solidFill>
                <a:schemeClr val="bg1"/>
              </a:solidFill>
            </a:endParaRPr>
          </a:p>
        </p:txBody>
      </p:sp>
    </p:spTree>
    <p:extLst>
      <p:ext uri="{BB962C8B-B14F-4D97-AF65-F5344CB8AC3E}">
        <p14:creationId xmlns:p14="http://schemas.microsoft.com/office/powerpoint/2010/main" val="3935811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Tracing Employees Continued</a:t>
            </a:r>
          </a:p>
        </p:txBody>
      </p:sp>
      <p:pic>
        <p:nvPicPr>
          <p:cNvPr id="2" name="Picture 1">
            <a:extLst>
              <a:ext uri="{FF2B5EF4-FFF2-40B4-BE49-F238E27FC236}">
                <a16:creationId xmlns:a16="http://schemas.microsoft.com/office/drawing/2014/main" id="{07C50915-1336-3C40-B489-53E184CE90F0}"/>
              </a:ext>
            </a:extLst>
          </p:cNvPr>
          <p:cNvPicPr>
            <a:picLocks noChangeAspect="1"/>
          </p:cNvPicPr>
          <p:nvPr/>
        </p:nvPicPr>
        <p:blipFill rotWithShape="1">
          <a:blip r:embed="rId4"/>
          <a:srcRect r="49245"/>
          <a:stretch/>
        </p:blipFill>
        <p:spPr>
          <a:xfrm>
            <a:off x="4577642" y="3813704"/>
            <a:ext cx="1518357" cy="1458384"/>
          </a:xfrm>
          <a:prstGeom prst="rect">
            <a:avLst/>
          </a:prstGeom>
        </p:spPr>
      </p:pic>
      <p:pic>
        <p:nvPicPr>
          <p:cNvPr id="10" name="Picture 9">
            <a:extLst>
              <a:ext uri="{FF2B5EF4-FFF2-40B4-BE49-F238E27FC236}">
                <a16:creationId xmlns:a16="http://schemas.microsoft.com/office/drawing/2014/main" id="{C16EAED1-77FB-564D-9D74-FD2374DAA51C}"/>
              </a:ext>
            </a:extLst>
          </p:cNvPr>
          <p:cNvPicPr>
            <a:picLocks noChangeAspect="1"/>
          </p:cNvPicPr>
          <p:nvPr/>
        </p:nvPicPr>
        <p:blipFill rotWithShape="1">
          <a:blip r:embed="rId4"/>
          <a:srcRect l="49245"/>
          <a:stretch/>
        </p:blipFill>
        <p:spPr>
          <a:xfrm>
            <a:off x="4577642" y="1284514"/>
            <a:ext cx="1518357" cy="1458384"/>
          </a:xfrm>
          <a:prstGeom prst="rect">
            <a:avLst/>
          </a:prstGeom>
        </p:spPr>
      </p:pic>
      <p:sp>
        <p:nvSpPr>
          <p:cNvPr id="11" name="TextBox 10">
            <a:extLst>
              <a:ext uri="{FF2B5EF4-FFF2-40B4-BE49-F238E27FC236}">
                <a16:creationId xmlns:a16="http://schemas.microsoft.com/office/drawing/2014/main" id="{FEF1D235-3E3D-F64F-9058-589F342C7821}"/>
              </a:ext>
            </a:extLst>
          </p:cNvPr>
          <p:cNvSpPr txBox="1"/>
          <p:nvPr/>
        </p:nvSpPr>
        <p:spPr>
          <a:xfrm>
            <a:off x="6357517" y="1705929"/>
            <a:ext cx="5834483" cy="615553"/>
          </a:xfrm>
          <a:prstGeom prst="rect">
            <a:avLst/>
          </a:prstGeom>
          <a:noFill/>
        </p:spPr>
        <p:txBody>
          <a:bodyPr wrap="square" rtlCol="0">
            <a:spAutoFit/>
          </a:bodyPr>
          <a:lstStyle/>
          <a:p>
            <a:pPr marL="457200" indent="-457200">
              <a:buFont typeface="Wingdings" pitchFamily="2" charset="2"/>
              <a:buChar char="§"/>
            </a:pPr>
            <a:r>
              <a:rPr lang="en-US" sz="3400" dirty="0">
                <a:solidFill>
                  <a:schemeClr val="bg1"/>
                </a:solidFill>
              </a:rPr>
              <a:t>No Action Needed</a:t>
            </a:r>
          </a:p>
        </p:txBody>
      </p:sp>
      <p:sp>
        <p:nvSpPr>
          <p:cNvPr id="12" name="TextBox 11">
            <a:extLst>
              <a:ext uri="{FF2B5EF4-FFF2-40B4-BE49-F238E27FC236}">
                <a16:creationId xmlns:a16="http://schemas.microsoft.com/office/drawing/2014/main" id="{AF662F16-A37C-444A-8175-37898A36CBD0}"/>
              </a:ext>
            </a:extLst>
          </p:cNvPr>
          <p:cNvSpPr txBox="1"/>
          <p:nvPr/>
        </p:nvSpPr>
        <p:spPr>
          <a:xfrm>
            <a:off x="6357517" y="3311789"/>
            <a:ext cx="5766674" cy="2462213"/>
          </a:xfrm>
          <a:prstGeom prst="rect">
            <a:avLst/>
          </a:prstGeom>
          <a:noFill/>
        </p:spPr>
        <p:txBody>
          <a:bodyPr wrap="square" rtlCol="0">
            <a:spAutoFit/>
          </a:bodyPr>
          <a:lstStyle/>
          <a:p>
            <a:pPr marL="571500" indent="-571500">
              <a:buFont typeface="Wingdings" pitchFamily="2" charset="2"/>
              <a:buChar char="§"/>
            </a:pPr>
            <a:r>
              <a:rPr lang="en-US" sz="3400" dirty="0">
                <a:solidFill>
                  <a:schemeClr val="bg1"/>
                </a:solidFill>
              </a:rPr>
              <a:t>Determine who in practice interacted with employee </a:t>
            </a:r>
            <a:r>
              <a:rPr lang="en-US" dirty="0">
                <a:solidFill>
                  <a:schemeClr val="bg1"/>
                </a:solidFill>
              </a:rPr>
              <a:t>(patients &amp; other employees)</a:t>
            </a:r>
          </a:p>
          <a:p>
            <a:pPr marL="571500" indent="-571500">
              <a:buFont typeface="Wingdings" pitchFamily="2" charset="2"/>
              <a:buChar char="§"/>
            </a:pPr>
            <a:r>
              <a:rPr lang="en-US" sz="3400" dirty="0">
                <a:solidFill>
                  <a:schemeClr val="bg1"/>
                </a:solidFill>
              </a:rPr>
              <a:t>Contact trace those individuals</a:t>
            </a:r>
          </a:p>
        </p:txBody>
      </p:sp>
    </p:spTree>
    <p:extLst>
      <p:ext uri="{BB962C8B-B14F-4D97-AF65-F5344CB8AC3E}">
        <p14:creationId xmlns:p14="http://schemas.microsoft.com/office/powerpoint/2010/main" val="897787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Autofit/>
          </a:bodyPr>
          <a:lstStyle/>
          <a:p>
            <a:pPr algn="ctr"/>
            <a:r>
              <a:rPr lang="en-US" sz="4400" b="1" dirty="0"/>
              <a:t>Ethical &amp; Legal Considerations</a:t>
            </a:r>
          </a:p>
        </p:txBody>
      </p:sp>
      <p:pic>
        <p:nvPicPr>
          <p:cNvPr id="8" name="Picture 7">
            <a:extLst>
              <a:ext uri="{FF2B5EF4-FFF2-40B4-BE49-F238E27FC236}">
                <a16:creationId xmlns:a16="http://schemas.microsoft.com/office/drawing/2014/main" id="{AB412EBB-3D38-784A-9259-334F02FC8081}"/>
              </a:ext>
            </a:extLst>
          </p:cNvPr>
          <p:cNvPicPr>
            <a:picLocks noChangeAspect="1"/>
          </p:cNvPicPr>
          <p:nvPr/>
        </p:nvPicPr>
        <p:blipFill>
          <a:blip r:embed="rId4"/>
          <a:stretch>
            <a:fillRect/>
          </a:stretch>
        </p:blipFill>
        <p:spPr>
          <a:xfrm>
            <a:off x="5097099" y="2536211"/>
            <a:ext cx="1785577" cy="1785577"/>
          </a:xfrm>
          <a:prstGeom prst="rect">
            <a:avLst/>
          </a:prstGeom>
        </p:spPr>
      </p:pic>
      <p:sp>
        <p:nvSpPr>
          <p:cNvPr id="9" name="TextBox 8">
            <a:extLst>
              <a:ext uri="{FF2B5EF4-FFF2-40B4-BE49-F238E27FC236}">
                <a16:creationId xmlns:a16="http://schemas.microsoft.com/office/drawing/2014/main" id="{A1B29EBC-B71A-EC4C-AF35-D5FD1C53306F}"/>
              </a:ext>
            </a:extLst>
          </p:cNvPr>
          <p:cNvSpPr txBox="1"/>
          <p:nvPr/>
        </p:nvSpPr>
        <p:spPr>
          <a:xfrm>
            <a:off x="7853483" y="2767279"/>
            <a:ext cx="3699641" cy="1323439"/>
          </a:xfrm>
          <a:prstGeom prst="rect">
            <a:avLst/>
          </a:prstGeom>
          <a:noFill/>
        </p:spPr>
        <p:txBody>
          <a:bodyPr wrap="square" rtlCol="0">
            <a:spAutoFit/>
          </a:bodyPr>
          <a:lstStyle/>
          <a:p>
            <a:r>
              <a:rPr lang="en-US" sz="4000" dirty="0">
                <a:solidFill>
                  <a:schemeClr val="bg1"/>
                </a:solidFill>
              </a:rPr>
              <a:t>Reporting Requirements</a:t>
            </a:r>
          </a:p>
        </p:txBody>
      </p:sp>
      <p:sp>
        <p:nvSpPr>
          <p:cNvPr id="10" name="TextBox 9">
            <a:extLst>
              <a:ext uri="{FF2B5EF4-FFF2-40B4-BE49-F238E27FC236}">
                <a16:creationId xmlns:a16="http://schemas.microsoft.com/office/drawing/2014/main" id="{5A43202E-D672-AD4A-8A42-DA5F61451298}"/>
              </a:ext>
            </a:extLst>
          </p:cNvPr>
          <p:cNvSpPr txBox="1"/>
          <p:nvPr/>
        </p:nvSpPr>
        <p:spPr>
          <a:xfrm>
            <a:off x="7853483" y="842577"/>
            <a:ext cx="3699641" cy="707886"/>
          </a:xfrm>
          <a:prstGeom prst="rect">
            <a:avLst/>
          </a:prstGeom>
          <a:noFill/>
        </p:spPr>
        <p:txBody>
          <a:bodyPr wrap="square" rtlCol="0">
            <a:spAutoFit/>
          </a:bodyPr>
          <a:lstStyle/>
          <a:p>
            <a:r>
              <a:rPr lang="en-US" sz="4000" dirty="0">
                <a:solidFill>
                  <a:schemeClr val="bg1"/>
                </a:solidFill>
              </a:rPr>
              <a:t>Privacy</a:t>
            </a:r>
          </a:p>
        </p:txBody>
      </p:sp>
      <p:pic>
        <p:nvPicPr>
          <p:cNvPr id="14" name="Picture 13">
            <a:extLst>
              <a:ext uri="{FF2B5EF4-FFF2-40B4-BE49-F238E27FC236}">
                <a16:creationId xmlns:a16="http://schemas.microsoft.com/office/drawing/2014/main" id="{2661CDA7-F127-764A-ABF9-31FD1C51F4AB}"/>
              </a:ext>
            </a:extLst>
          </p:cNvPr>
          <p:cNvPicPr>
            <a:picLocks noChangeAspect="1"/>
          </p:cNvPicPr>
          <p:nvPr/>
        </p:nvPicPr>
        <p:blipFill>
          <a:blip r:embed="rId5"/>
          <a:stretch>
            <a:fillRect/>
          </a:stretch>
        </p:blipFill>
        <p:spPr>
          <a:xfrm>
            <a:off x="5283200" y="4874077"/>
            <a:ext cx="1625600" cy="1574800"/>
          </a:xfrm>
          <a:prstGeom prst="rect">
            <a:avLst/>
          </a:prstGeom>
        </p:spPr>
      </p:pic>
      <p:sp>
        <p:nvSpPr>
          <p:cNvPr id="15" name="TextBox 14">
            <a:extLst>
              <a:ext uri="{FF2B5EF4-FFF2-40B4-BE49-F238E27FC236}">
                <a16:creationId xmlns:a16="http://schemas.microsoft.com/office/drawing/2014/main" id="{A5818B37-6355-C946-AFAD-29E109BE2A42}"/>
              </a:ext>
            </a:extLst>
          </p:cNvPr>
          <p:cNvSpPr txBox="1"/>
          <p:nvPr/>
        </p:nvSpPr>
        <p:spPr>
          <a:xfrm>
            <a:off x="7853483" y="5307534"/>
            <a:ext cx="3699641" cy="707886"/>
          </a:xfrm>
          <a:prstGeom prst="rect">
            <a:avLst/>
          </a:prstGeom>
          <a:noFill/>
        </p:spPr>
        <p:txBody>
          <a:bodyPr wrap="square" rtlCol="0">
            <a:spAutoFit/>
          </a:bodyPr>
          <a:lstStyle/>
          <a:p>
            <a:r>
              <a:rPr lang="en-US" sz="4000" dirty="0">
                <a:solidFill>
                  <a:schemeClr val="bg1"/>
                </a:solidFill>
              </a:rPr>
              <a:t>Non-compliance</a:t>
            </a:r>
          </a:p>
        </p:txBody>
      </p:sp>
      <p:pic>
        <p:nvPicPr>
          <p:cNvPr id="16" name="Picture 15">
            <a:extLst>
              <a:ext uri="{FF2B5EF4-FFF2-40B4-BE49-F238E27FC236}">
                <a16:creationId xmlns:a16="http://schemas.microsoft.com/office/drawing/2014/main" id="{B7A482BF-171A-EF42-A7DA-78CE60376F61}"/>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4965513" y="179513"/>
            <a:ext cx="2048748" cy="2048748"/>
          </a:xfrm>
          <a:prstGeom prst="rect">
            <a:avLst/>
          </a:prstGeom>
        </p:spPr>
      </p:pic>
    </p:spTree>
    <p:extLst>
      <p:ext uri="{BB962C8B-B14F-4D97-AF65-F5344CB8AC3E}">
        <p14:creationId xmlns:p14="http://schemas.microsoft.com/office/powerpoint/2010/main" val="399724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343651" y="2563283"/>
            <a:ext cx="5848349" cy="1731433"/>
          </a:xfrm>
        </p:spPr>
        <p:txBody>
          <a:bodyPr>
            <a:normAutofit/>
          </a:bodyPr>
          <a:lstStyle/>
          <a:p>
            <a:pPr algn="ctr"/>
            <a:r>
              <a:rPr lang="en-US">
                <a:solidFill>
                  <a:schemeClr val="bg1"/>
                </a:solidFill>
              </a:rPr>
              <a:t>Wrap-up</a:t>
            </a:r>
          </a:p>
        </p:txBody>
      </p:sp>
    </p:spTree>
    <p:extLst>
      <p:ext uri="{BB962C8B-B14F-4D97-AF65-F5344CB8AC3E}">
        <p14:creationId xmlns:p14="http://schemas.microsoft.com/office/powerpoint/2010/main" val="602473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Resources</a:t>
            </a:r>
          </a:p>
        </p:txBody>
      </p:sp>
      <p:pic>
        <p:nvPicPr>
          <p:cNvPr id="14" name="Picture 13" descr="A screenshot of a cell phone&#10;&#10;Description automatically generated">
            <a:extLst>
              <a:ext uri="{FF2B5EF4-FFF2-40B4-BE49-F238E27FC236}">
                <a16:creationId xmlns:a16="http://schemas.microsoft.com/office/drawing/2014/main" id="{7FB28E42-C27C-2A48-9875-8C9C584A48F2}"/>
              </a:ext>
            </a:extLst>
          </p:cNvPr>
          <p:cNvPicPr>
            <a:picLocks noChangeAspect="1"/>
          </p:cNvPicPr>
          <p:nvPr/>
        </p:nvPicPr>
        <p:blipFill>
          <a:blip r:embed="rId4"/>
          <a:stretch>
            <a:fillRect/>
          </a:stretch>
        </p:blipFill>
        <p:spPr>
          <a:xfrm>
            <a:off x="9180763" y="453603"/>
            <a:ext cx="2893925" cy="3636676"/>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35CDC1CD-C8E5-4242-9611-E14B97D30545}"/>
              </a:ext>
            </a:extLst>
          </p:cNvPr>
          <p:cNvPicPr>
            <a:picLocks noChangeAspect="1"/>
          </p:cNvPicPr>
          <p:nvPr/>
        </p:nvPicPr>
        <p:blipFill>
          <a:blip r:embed="rId5"/>
          <a:stretch>
            <a:fillRect/>
          </a:stretch>
        </p:blipFill>
        <p:spPr>
          <a:xfrm>
            <a:off x="4262945" y="160364"/>
            <a:ext cx="4827878" cy="4223154"/>
          </a:xfrm>
          <a:prstGeom prst="rect">
            <a:avLst/>
          </a:prstGeom>
        </p:spPr>
      </p:pic>
      <p:sp>
        <p:nvSpPr>
          <p:cNvPr id="22" name="Oval 21">
            <a:extLst>
              <a:ext uri="{FF2B5EF4-FFF2-40B4-BE49-F238E27FC236}">
                <a16:creationId xmlns:a16="http://schemas.microsoft.com/office/drawing/2014/main" id="{85B2A761-0309-FC45-B1B2-777BC045E434}"/>
              </a:ext>
            </a:extLst>
          </p:cNvPr>
          <p:cNvSpPr/>
          <p:nvPr/>
        </p:nvSpPr>
        <p:spPr>
          <a:xfrm>
            <a:off x="9180763" y="2752636"/>
            <a:ext cx="2893925" cy="6763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screenshot of a social media post&#10;&#10;Description automatically generated">
            <a:extLst>
              <a:ext uri="{FF2B5EF4-FFF2-40B4-BE49-F238E27FC236}">
                <a16:creationId xmlns:a16="http://schemas.microsoft.com/office/drawing/2014/main" id="{3E097471-7724-AE45-BD34-E8FA3088E876}"/>
              </a:ext>
            </a:extLst>
          </p:cNvPr>
          <p:cNvPicPr>
            <a:picLocks noChangeAspect="1"/>
          </p:cNvPicPr>
          <p:nvPr/>
        </p:nvPicPr>
        <p:blipFill>
          <a:blip r:embed="rId6"/>
          <a:stretch>
            <a:fillRect/>
          </a:stretch>
        </p:blipFill>
        <p:spPr>
          <a:xfrm>
            <a:off x="4287187" y="4437106"/>
            <a:ext cx="7799881" cy="2332759"/>
          </a:xfrm>
          <a:prstGeom prst="rect">
            <a:avLst/>
          </a:prstGeom>
        </p:spPr>
      </p:pic>
      <p:pic>
        <p:nvPicPr>
          <p:cNvPr id="26" name="Picture 25">
            <a:extLst>
              <a:ext uri="{FF2B5EF4-FFF2-40B4-BE49-F238E27FC236}">
                <a16:creationId xmlns:a16="http://schemas.microsoft.com/office/drawing/2014/main" id="{5CA33B6E-D779-A34A-ADFB-BE60FA81451D}"/>
              </a:ext>
            </a:extLst>
          </p:cNvPr>
          <p:cNvPicPr>
            <a:picLocks noChangeAspect="1"/>
          </p:cNvPicPr>
          <p:nvPr/>
        </p:nvPicPr>
        <p:blipFill>
          <a:blip r:embed="rId7"/>
          <a:stretch>
            <a:fillRect/>
          </a:stretch>
        </p:blipFill>
        <p:spPr>
          <a:xfrm>
            <a:off x="509585" y="1066710"/>
            <a:ext cx="3371851" cy="1685926"/>
          </a:xfrm>
          <a:prstGeom prst="rect">
            <a:avLst/>
          </a:prstGeom>
        </p:spPr>
      </p:pic>
      <p:pic>
        <p:nvPicPr>
          <p:cNvPr id="27" name="Picture 26">
            <a:extLst>
              <a:ext uri="{FF2B5EF4-FFF2-40B4-BE49-F238E27FC236}">
                <a16:creationId xmlns:a16="http://schemas.microsoft.com/office/drawing/2014/main" id="{0D53371F-E59A-0C43-A1F2-2DE87149DF52}"/>
              </a:ext>
            </a:extLst>
          </p:cNvPr>
          <p:cNvPicPr>
            <a:picLocks noChangeAspect="1"/>
          </p:cNvPicPr>
          <p:nvPr/>
        </p:nvPicPr>
        <p:blipFill>
          <a:blip r:embed="rId8"/>
          <a:stretch>
            <a:fillRect/>
          </a:stretch>
        </p:blipFill>
        <p:spPr>
          <a:xfrm>
            <a:off x="4287187" y="124354"/>
            <a:ext cx="1987735" cy="398955"/>
          </a:xfrm>
          <a:prstGeom prst="rect">
            <a:avLst/>
          </a:prstGeom>
        </p:spPr>
      </p:pic>
    </p:spTree>
    <p:extLst>
      <p:ext uri="{BB962C8B-B14F-4D97-AF65-F5344CB8AC3E}">
        <p14:creationId xmlns:p14="http://schemas.microsoft.com/office/powerpoint/2010/main" val="1830511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Sample COVID-19+ Report</a:t>
            </a:r>
          </a:p>
        </p:txBody>
      </p:sp>
      <p:pic>
        <p:nvPicPr>
          <p:cNvPr id="12" name="Picture 11" descr="A screenshot of a cell phone&#10;&#10;Description automatically generated">
            <a:extLst>
              <a:ext uri="{FF2B5EF4-FFF2-40B4-BE49-F238E27FC236}">
                <a16:creationId xmlns:a16="http://schemas.microsoft.com/office/drawing/2014/main" id="{A1ECF752-7866-ED4D-8A03-AFCD8629E437}"/>
              </a:ext>
            </a:extLst>
          </p:cNvPr>
          <p:cNvPicPr>
            <a:picLocks noChangeAspect="1"/>
          </p:cNvPicPr>
          <p:nvPr/>
        </p:nvPicPr>
        <p:blipFill>
          <a:blip r:embed="rId4"/>
          <a:stretch>
            <a:fillRect/>
          </a:stretch>
        </p:blipFill>
        <p:spPr>
          <a:xfrm>
            <a:off x="5608464" y="124648"/>
            <a:ext cx="4956528" cy="6608704"/>
          </a:xfrm>
          <a:prstGeom prst="rect">
            <a:avLst/>
          </a:prstGeom>
        </p:spPr>
      </p:pic>
    </p:spTree>
    <p:extLst>
      <p:ext uri="{BB962C8B-B14F-4D97-AF65-F5344CB8AC3E}">
        <p14:creationId xmlns:p14="http://schemas.microsoft.com/office/powerpoint/2010/main" val="16245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Abstract</a:t>
            </a:r>
          </a:p>
        </p:txBody>
      </p:sp>
      <p:sp>
        <p:nvSpPr>
          <p:cNvPr id="5" name="Subtitle 4"/>
          <p:cNvSpPr>
            <a:spLocks noGrp="1"/>
          </p:cNvSpPr>
          <p:nvPr>
            <p:ph type="subTitle" idx="1"/>
          </p:nvPr>
        </p:nvSpPr>
        <p:spPr>
          <a:xfrm>
            <a:off x="4343400" y="441434"/>
            <a:ext cx="7683499" cy="6178441"/>
          </a:xfrm>
        </p:spPr>
        <p:txBody>
          <a:bodyPr>
            <a:normAutofit lnSpcReduction="10000"/>
          </a:bodyPr>
          <a:lstStyle/>
          <a:p>
            <a:pPr algn="l"/>
            <a:r>
              <a:rPr lang="en-US" dirty="0">
                <a:solidFill>
                  <a:schemeClr val="bg1"/>
                </a:solidFill>
              </a:rPr>
              <a:t>With a second wave of COVID-19 outbreak looming, effective contact tracing is being touted as the only way for you to isolate the source of infection and avoid having your doors shut by state officials. </a:t>
            </a:r>
          </a:p>
          <a:p>
            <a:pPr algn="l"/>
            <a:r>
              <a:rPr lang="en-US" dirty="0">
                <a:solidFill>
                  <a:schemeClr val="bg1"/>
                </a:solidFill>
              </a:rPr>
              <a:t>Here are just a few of the practical, easy-to-implement COVID-19 contact tracing strategies that you’ll receive by attending this online training session: </a:t>
            </a:r>
          </a:p>
          <a:p>
            <a:pPr marL="342900" lvl="0" indent="-342900" algn="l">
              <a:buSzPct val="100000"/>
              <a:buFont typeface="Wingdings" pitchFamily="2" charset="2"/>
              <a:buChar char="§"/>
            </a:pPr>
            <a:r>
              <a:rPr lang="en-US" dirty="0">
                <a:solidFill>
                  <a:schemeClr val="bg1"/>
                </a:solidFill>
              </a:rPr>
              <a:t>Use contact tracing to bolster patient confidence to come back to your office</a:t>
            </a:r>
          </a:p>
          <a:p>
            <a:pPr marL="342900" lvl="0" indent="-342900" algn="l">
              <a:buSzPct val="100000"/>
              <a:buFont typeface="Wingdings" pitchFamily="2" charset="2"/>
              <a:buChar char="§"/>
            </a:pPr>
            <a:r>
              <a:rPr lang="en-US" dirty="0">
                <a:solidFill>
                  <a:schemeClr val="bg1"/>
                </a:solidFill>
              </a:rPr>
              <a:t>Communicate mandatory self-quarantine guidelines for COVID-19 exposed staff</a:t>
            </a:r>
          </a:p>
          <a:p>
            <a:pPr marL="342900" lvl="0" indent="-342900" algn="l">
              <a:buSzPct val="100000"/>
              <a:buFont typeface="Wingdings" pitchFamily="2" charset="2"/>
              <a:buChar char="§"/>
            </a:pPr>
            <a:r>
              <a:rPr lang="en-US" dirty="0">
                <a:solidFill>
                  <a:schemeClr val="bg1"/>
                </a:solidFill>
              </a:rPr>
              <a:t>Implement effectively timed follow up with patients who were potentially exposed</a:t>
            </a:r>
          </a:p>
          <a:p>
            <a:pPr marL="342900" lvl="0" indent="-342900" algn="l">
              <a:buSzPct val="100000"/>
              <a:buFont typeface="Wingdings" pitchFamily="2" charset="2"/>
              <a:buChar char="§"/>
            </a:pPr>
            <a:r>
              <a:rPr lang="en-US" dirty="0">
                <a:solidFill>
                  <a:schemeClr val="bg1"/>
                </a:solidFill>
              </a:rPr>
              <a:t>Pin down when and if you are required to report test results to your public health department</a:t>
            </a:r>
          </a:p>
          <a:p>
            <a:pPr marL="342900" lvl="0" indent="-342900" algn="l">
              <a:buSzPct val="100000"/>
              <a:buFont typeface="Wingdings" pitchFamily="2" charset="2"/>
              <a:buChar char="§"/>
            </a:pPr>
            <a:r>
              <a:rPr lang="en-US" dirty="0">
                <a:solidFill>
                  <a:schemeClr val="bg1"/>
                </a:solidFill>
              </a:rPr>
              <a:t>Implement timed follow up with patients to monitor them for new symptoms</a:t>
            </a:r>
          </a:p>
        </p:txBody>
      </p:sp>
    </p:spTree>
    <p:extLst>
      <p:ext uri="{BB962C8B-B14F-4D97-AF65-F5344CB8AC3E}">
        <p14:creationId xmlns:p14="http://schemas.microsoft.com/office/powerpoint/2010/main" val="2438207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a:t>Resources</a:t>
            </a:r>
          </a:p>
        </p:txBody>
      </p:sp>
      <p:sp>
        <p:nvSpPr>
          <p:cNvPr id="5" name="Subtitle 4"/>
          <p:cNvSpPr>
            <a:spLocks noGrp="1"/>
          </p:cNvSpPr>
          <p:nvPr>
            <p:ph type="subTitle" idx="1"/>
          </p:nvPr>
        </p:nvSpPr>
        <p:spPr>
          <a:xfrm>
            <a:off x="4377859" y="2172840"/>
            <a:ext cx="7683499" cy="3281727"/>
          </a:xfrm>
        </p:spPr>
        <p:txBody>
          <a:bodyPr>
            <a:normAutofit/>
          </a:bodyPr>
          <a:lstStyle/>
          <a:p>
            <a:pPr marL="342900" indent="-342900" algn="l">
              <a:buSzPct val="100000"/>
              <a:buFont typeface="Wingdings" pitchFamily="2" charset="2"/>
              <a:buChar char="§"/>
            </a:pPr>
            <a:r>
              <a:rPr lang="en-US" sz="2400">
                <a:solidFill>
                  <a:schemeClr val="bg1"/>
                </a:solidFill>
                <a:hlinkClick r:id="rId4">
                  <a:extLst>
                    <a:ext uri="{A12FA001-AC4F-418D-AE19-62706E023703}">
                      <ahyp:hlinkClr xmlns:ahyp="http://schemas.microsoft.com/office/drawing/2018/hyperlinkcolor" val="tx"/>
                    </a:ext>
                  </a:extLst>
                </a:hlinkClick>
              </a:rPr>
              <a:t>JAMA: Building an “Army of Disease Detectives” to Trace COVID-19 Contacts</a:t>
            </a:r>
            <a:endParaRPr lang="en-US" sz="2400">
              <a:solidFill>
                <a:schemeClr val="bg1"/>
              </a:solidFill>
            </a:endParaRPr>
          </a:p>
          <a:p>
            <a:pPr marL="342900" indent="-342900" algn="l">
              <a:buSzPct val="100000"/>
              <a:buFont typeface="Wingdings" pitchFamily="2" charset="2"/>
              <a:buChar char="§"/>
            </a:pPr>
            <a:r>
              <a:rPr lang="en-US" sz="2400">
                <a:solidFill>
                  <a:schemeClr val="bg1"/>
                </a:solidFill>
                <a:hlinkClick r:id="rId5">
                  <a:extLst>
                    <a:ext uri="{A12FA001-AC4F-418D-AE19-62706E023703}">
                      <ahyp:hlinkClr xmlns:ahyp="http://schemas.microsoft.com/office/drawing/2018/hyperlinkcolor" val="tx"/>
                    </a:ext>
                  </a:extLst>
                </a:hlinkClick>
              </a:rPr>
              <a:t>Forbes: The Features Any Ethical Covid-10 Contact Tracing Effort Should Incorporate</a:t>
            </a:r>
            <a:endParaRPr lang="en-US" sz="2400">
              <a:solidFill>
                <a:schemeClr val="bg1"/>
              </a:solidFill>
            </a:endParaRPr>
          </a:p>
          <a:p>
            <a:pPr marL="342900" indent="-342900" algn="l">
              <a:buSzPct val="100000"/>
              <a:buFont typeface="Wingdings" pitchFamily="2" charset="2"/>
              <a:buChar char="§"/>
            </a:pPr>
            <a:r>
              <a:rPr lang="en-US" sz="2400">
                <a:solidFill>
                  <a:schemeClr val="bg1"/>
                </a:solidFill>
                <a:hlinkClick r:id="rId6">
                  <a:extLst>
                    <a:ext uri="{A12FA001-AC4F-418D-AE19-62706E023703}">
                      <ahyp:hlinkClr xmlns:ahyp="http://schemas.microsoft.com/office/drawing/2018/hyperlinkcolor" val="tx"/>
                    </a:ext>
                  </a:extLst>
                </a:hlinkClick>
              </a:rPr>
              <a:t>Johns Hopkins University free online contact tracing course</a:t>
            </a:r>
            <a:endParaRPr lang="en-US" sz="2400">
              <a:solidFill>
                <a:schemeClr val="bg1"/>
              </a:solidFill>
            </a:endParaRPr>
          </a:p>
          <a:p>
            <a:pPr marL="342900" indent="-342900" algn="l">
              <a:buSzPct val="100000"/>
              <a:buFont typeface="Wingdings" pitchFamily="2" charset="2"/>
              <a:buChar char="§"/>
            </a:pPr>
            <a:r>
              <a:rPr lang="en-US" sz="2400">
                <a:solidFill>
                  <a:schemeClr val="bg1"/>
                </a:solidFill>
                <a:hlinkClick r:id="rId7">
                  <a:extLst>
                    <a:ext uri="{A12FA001-AC4F-418D-AE19-62706E023703}">
                      <ahyp:hlinkClr xmlns:ahyp="http://schemas.microsoft.com/office/drawing/2018/hyperlinkcolor" val="tx"/>
                    </a:ext>
                  </a:extLst>
                </a:hlinkClick>
              </a:rPr>
              <a:t>Medical Practice Sample Coronavirus Screen Form</a:t>
            </a:r>
            <a:endParaRPr lang="en-US" sz="2400">
              <a:solidFill>
                <a:schemeClr val="bg1"/>
              </a:solidFill>
            </a:endParaRPr>
          </a:p>
        </p:txBody>
      </p:sp>
    </p:spTree>
    <p:extLst>
      <p:ext uri="{BB962C8B-B14F-4D97-AF65-F5344CB8AC3E}">
        <p14:creationId xmlns:p14="http://schemas.microsoft.com/office/powerpoint/2010/main" val="840491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3"/>
          <p:cNvSpPr txBox="1">
            <a:spLocks/>
          </p:cNvSpPr>
          <p:nvPr/>
        </p:nvSpPr>
        <p:spPr>
          <a:xfrm>
            <a:off x="4939862" y="4386830"/>
            <a:ext cx="7124590" cy="437091"/>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0" b="1">
                <a:solidFill>
                  <a:schemeClr val="bg1"/>
                </a:solidFill>
              </a:rPr>
              <a:t>Q &amp; A</a:t>
            </a:r>
          </a:p>
        </p:txBody>
      </p:sp>
    </p:spTree>
    <p:extLst>
      <p:ext uri="{BB962C8B-B14F-4D97-AF65-F5344CB8AC3E}">
        <p14:creationId xmlns:p14="http://schemas.microsoft.com/office/powerpoint/2010/main" val="1044297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50" y="3429000"/>
            <a:ext cx="3737610" cy="769408"/>
          </a:xfrm>
        </p:spPr>
        <p:txBody>
          <a:bodyPr>
            <a:normAutofit fontScale="90000"/>
          </a:bodyPr>
          <a:lstStyle/>
          <a:p>
            <a:pPr algn="ctr"/>
            <a:r>
              <a:rPr lang="en-US" b="1"/>
              <a:t>Contact Information</a:t>
            </a:r>
          </a:p>
        </p:txBody>
      </p:sp>
      <p:sp>
        <p:nvSpPr>
          <p:cNvPr id="7" name="Text Placeholder 3">
            <a:extLst>
              <a:ext uri="{FF2B5EF4-FFF2-40B4-BE49-F238E27FC236}">
                <a16:creationId xmlns:a16="http://schemas.microsoft.com/office/drawing/2014/main" id="{8BBEAF01-DAFF-FC4E-B997-410D68688E7D}"/>
              </a:ext>
            </a:extLst>
          </p:cNvPr>
          <p:cNvSpPr txBox="1">
            <a:spLocks/>
          </p:cNvSpPr>
          <p:nvPr/>
        </p:nvSpPr>
        <p:spPr>
          <a:xfrm>
            <a:off x="7480953" y="2247534"/>
            <a:ext cx="4639863" cy="331014"/>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800">
                <a:solidFill>
                  <a:schemeClr val="bg1"/>
                </a:solidFill>
              </a:rPr>
              <a:t>Brian Ramos, MBA, CMPE</a:t>
            </a:r>
          </a:p>
        </p:txBody>
      </p:sp>
      <p:pic>
        <p:nvPicPr>
          <p:cNvPr id="9" name="Graphic 8" descr="Envelope">
            <a:extLst>
              <a:ext uri="{FF2B5EF4-FFF2-40B4-BE49-F238E27FC236}">
                <a16:creationId xmlns:a16="http://schemas.microsoft.com/office/drawing/2014/main" id="{890643BB-E558-694E-85DB-4ED7696464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9370" y="4443228"/>
            <a:ext cx="681723" cy="681723"/>
          </a:xfrm>
          <a:prstGeom prst="rect">
            <a:avLst/>
          </a:prstGeom>
        </p:spPr>
      </p:pic>
      <p:pic>
        <p:nvPicPr>
          <p:cNvPr id="10" name="Graphic 9" descr="Telephone">
            <a:extLst>
              <a:ext uri="{FF2B5EF4-FFF2-40B4-BE49-F238E27FC236}">
                <a16:creationId xmlns:a16="http://schemas.microsoft.com/office/drawing/2014/main" id="{5FD2B920-B2B9-FC4D-9B87-5A03498416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9370" y="3761505"/>
            <a:ext cx="681723" cy="681723"/>
          </a:xfrm>
          <a:prstGeom prst="rect">
            <a:avLst/>
          </a:prstGeom>
        </p:spPr>
      </p:pic>
      <p:sp>
        <p:nvSpPr>
          <p:cNvPr id="11" name="TextBox 10">
            <a:extLst>
              <a:ext uri="{FF2B5EF4-FFF2-40B4-BE49-F238E27FC236}">
                <a16:creationId xmlns:a16="http://schemas.microsoft.com/office/drawing/2014/main" id="{A02962B7-F52A-F244-A900-D06B8B348229}"/>
              </a:ext>
            </a:extLst>
          </p:cNvPr>
          <p:cNvSpPr txBox="1"/>
          <p:nvPr/>
        </p:nvSpPr>
        <p:spPr>
          <a:xfrm>
            <a:off x="7480953" y="2918090"/>
            <a:ext cx="3428785" cy="673750"/>
          </a:xfrm>
          <a:prstGeom prst="rect">
            <a:avLst/>
          </a:prstGeom>
        </p:spPr>
        <p:txBody>
          <a:bodyPr wrap="square" rtlCol="0">
            <a:noAutofit/>
          </a:bodyPr>
          <a:lstStyle/>
          <a:p>
            <a:r>
              <a:rPr lang="en-US">
                <a:solidFill>
                  <a:schemeClr val="bg1"/>
                </a:solidFill>
                <a:latin typeface="Calibri" panose="020F0502020204030204" pitchFamily="34" charset="0"/>
                <a:cs typeface="Calibri" panose="020F0502020204030204" pitchFamily="34" charset="0"/>
              </a:rPr>
              <a:t>Chief Operating Officer</a:t>
            </a:r>
          </a:p>
          <a:p>
            <a:r>
              <a:rPr lang="en-US">
                <a:solidFill>
                  <a:schemeClr val="bg1"/>
                </a:solidFill>
                <a:latin typeface="Calibri" panose="020F0502020204030204" pitchFamily="34" charset="0"/>
                <a:cs typeface="Calibri" panose="020F0502020204030204" pitchFamily="34" charset="0"/>
              </a:rPr>
              <a:t>Capital Anesthesia Partners</a:t>
            </a:r>
          </a:p>
        </p:txBody>
      </p:sp>
      <p:pic>
        <p:nvPicPr>
          <p:cNvPr id="12" name="Picture 11" descr="A person wearing a suit and tie smiling at the camera&#10;&#10;Description automatically generated">
            <a:extLst>
              <a:ext uri="{FF2B5EF4-FFF2-40B4-BE49-F238E27FC236}">
                <a16:creationId xmlns:a16="http://schemas.microsoft.com/office/drawing/2014/main" id="{E79A6731-6F53-3142-B863-9C8FBF57B3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1889" y="731319"/>
            <a:ext cx="2749716" cy="2867729"/>
          </a:xfrm>
          <a:prstGeom prst="rect">
            <a:avLst/>
          </a:prstGeom>
        </p:spPr>
      </p:pic>
      <p:graphicFrame>
        <p:nvGraphicFramePr>
          <p:cNvPr id="14" name="Table 13" descr="Brian Ramos, MBA, CMPE">
            <a:extLst>
              <a:ext uri="{FF2B5EF4-FFF2-40B4-BE49-F238E27FC236}">
                <a16:creationId xmlns:a16="http://schemas.microsoft.com/office/drawing/2014/main" id="{48E987EA-AAB3-8B4D-8543-8444013EE31C}"/>
              </a:ext>
            </a:extLst>
          </p:cNvPr>
          <p:cNvGraphicFramePr>
            <a:graphicFrameLocks noGrp="1"/>
          </p:cNvGraphicFramePr>
          <p:nvPr>
            <p:extLst>
              <p:ext uri="{D42A27DB-BD31-4B8C-83A1-F6EECF244321}">
                <p14:modId xmlns:p14="http://schemas.microsoft.com/office/powerpoint/2010/main" val="1589656076"/>
              </p:ext>
            </p:extLst>
          </p:nvPr>
        </p:nvGraphicFramePr>
        <p:xfrm>
          <a:off x="6307891" y="3951493"/>
          <a:ext cx="5539410" cy="2286000"/>
        </p:xfrm>
        <a:graphic>
          <a:graphicData uri="http://schemas.openxmlformats.org/drawingml/2006/table">
            <a:tbl>
              <a:tblPr firstRow="1" bandRow="1">
                <a:tableStyleId>{2D5ABB26-0587-4C30-8999-92F81FD0307C}</a:tableStyleId>
              </a:tblPr>
              <a:tblGrid>
                <a:gridCol w="1216261">
                  <a:extLst>
                    <a:ext uri="{9D8B030D-6E8A-4147-A177-3AD203B41FA5}">
                      <a16:colId xmlns:a16="http://schemas.microsoft.com/office/drawing/2014/main" val="475155168"/>
                    </a:ext>
                  </a:extLst>
                </a:gridCol>
                <a:gridCol w="4323149">
                  <a:extLst>
                    <a:ext uri="{9D8B030D-6E8A-4147-A177-3AD203B41FA5}">
                      <a16:colId xmlns:a16="http://schemas.microsoft.com/office/drawing/2014/main" val="815534998"/>
                    </a:ext>
                  </a:extLst>
                </a:gridCol>
              </a:tblGrid>
              <a:tr h="370840">
                <a:tc>
                  <a:txBody>
                    <a:bodyPr/>
                    <a:lstStyle/>
                    <a:p>
                      <a:endParaRPr lang="en-US">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Calibri" panose="020F0502020204030204" pitchFamily="34" charset="0"/>
                          <a:cs typeface="Calibri" panose="020F0502020204030204" pitchFamily="34" charset="0"/>
                        </a:rPr>
                        <a:t>202-780-1700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92420382"/>
                  </a:ext>
                </a:extLst>
              </a:tr>
              <a:tr h="370840">
                <a:tc>
                  <a:txBody>
                    <a:bodyPr/>
                    <a:lstStyle/>
                    <a:p>
                      <a:endParaRPr lang="en-US">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bramos@capitalanesthesia.org</a:t>
                      </a:r>
                      <a:endParaRPr lang="en-US" sz="180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9751250"/>
                  </a:ext>
                </a:extLst>
              </a:tr>
              <a:tr h="273441">
                <a:tc>
                  <a:txBody>
                    <a:bodyPr/>
                    <a:lstStyle/>
                    <a:p>
                      <a:endParaRPr lang="en-US">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brianramosmba</a:t>
                      </a:r>
                      <a:endParaRPr lang="en-US" sz="180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35401886"/>
                  </a:ext>
                </a:extLst>
              </a:tr>
              <a:tr h="273441">
                <a:tc>
                  <a:txBody>
                    <a:bodyPr/>
                    <a:lstStyle/>
                    <a:p>
                      <a:endParaRPr lang="en-US">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a:solidFill>
                            <a:schemeClr val="bg1"/>
                          </a:solidFill>
                          <a:effectLst/>
                          <a:latin typeface="+mn-lt"/>
                          <a:ea typeface="+mn-ea"/>
                          <a:cs typeface="+mn-cs"/>
                          <a:hlinkClick r:id="rId11">
                            <a:extLst>
                              <a:ext uri="{A12FA001-AC4F-418D-AE19-62706E023703}">
                                <ahyp:hlinkClr xmlns:ahyp="http://schemas.microsoft.com/office/drawing/2018/hyperlinkcolor" val="tx"/>
                              </a:ext>
                            </a:extLst>
                          </a:hlinkClick>
                        </a:rPr>
                        <a:t>linkedin.com/in/brianramos</a:t>
                      </a:r>
                      <a:endParaRPr lang="en-US" sz="180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57273423"/>
                  </a:ext>
                </a:extLst>
              </a:tr>
            </a:tbl>
          </a:graphicData>
        </a:graphic>
      </p:graphicFrame>
      <p:pic>
        <p:nvPicPr>
          <p:cNvPr id="18" name="Picture 17">
            <a:extLst>
              <a:ext uri="{FF2B5EF4-FFF2-40B4-BE49-F238E27FC236}">
                <a16:creationId xmlns:a16="http://schemas.microsoft.com/office/drawing/2014/main" id="{3EC1D153-7E8D-B24A-96D4-506CB9B94C0F}"/>
              </a:ext>
            </a:extLst>
          </p:cNvPr>
          <p:cNvPicPr>
            <a:picLocks noChangeAspect="1"/>
          </p:cNvPicPr>
          <p:nvPr/>
        </p:nvPicPr>
        <p:blipFill>
          <a:blip r:embed="rId12"/>
          <a:stretch>
            <a:fillRect/>
          </a:stretch>
        </p:blipFill>
        <p:spPr>
          <a:xfrm>
            <a:off x="6307891" y="5094493"/>
            <a:ext cx="824557" cy="824557"/>
          </a:xfrm>
          <a:prstGeom prst="rect">
            <a:avLst/>
          </a:prstGeom>
        </p:spPr>
      </p:pic>
      <p:pic>
        <p:nvPicPr>
          <p:cNvPr id="21" name="Picture 20">
            <a:extLst>
              <a:ext uri="{FF2B5EF4-FFF2-40B4-BE49-F238E27FC236}">
                <a16:creationId xmlns:a16="http://schemas.microsoft.com/office/drawing/2014/main" id="{EDB5CAAB-186D-774D-A1F6-DD4BCA13CDB4}"/>
              </a:ext>
            </a:extLst>
          </p:cNvPr>
          <p:cNvPicPr>
            <a:picLocks noChangeAspect="1"/>
          </p:cNvPicPr>
          <p:nvPr/>
        </p:nvPicPr>
        <p:blipFill>
          <a:blip r:embed="rId13"/>
          <a:stretch>
            <a:fillRect/>
          </a:stretch>
        </p:blipFill>
        <p:spPr>
          <a:xfrm>
            <a:off x="6379307" y="5803270"/>
            <a:ext cx="681723" cy="681723"/>
          </a:xfrm>
          <a:prstGeom prst="rect">
            <a:avLst/>
          </a:prstGeom>
        </p:spPr>
      </p:pic>
    </p:spTree>
    <p:extLst>
      <p:ext uri="{BB962C8B-B14F-4D97-AF65-F5344CB8AC3E}">
        <p14:creationId xmlns:p14="http://schemas.microsoft.com/office/powerpoint/2010/main" val="150127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343651" y="2563283"/>
            <a:ext cx="5848349" cy="1731433"/>
          </a:xfrm>
        </p:spPr>
        <p:txBody>
          <a:bodyPr>
            <a:normAutofit fontScale="90000"/>
          </a:bodyPr>
          <a:lstStyle/>
          <a:p>
            <a:pPr algn="ctr"/>
            <a:r>
              <a:rPr lang="en-US" dirty="0">
                <a:solidFill>
                  <a:schemeClr val="bg1"/>
                </a:solidFill>
              </a:rPr>
              <a:t>Unprecedented Times</a:t>
            </a:r>
          </a:p>
        </p:txBody>
      </p:sp>
    </p:spTree>
    <p:extLst>
      <p:ext uri="{BB962C8B-B14F-4D97-AF65-F5344CB8AC3E}">
        <p14:creationId xmlns:p14="http://schemas.microsoft.com/office/powerpoint/2010/main" val="420132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COVID-19 Data</a:t>
            </a:r>
          </a:p>
        </p:txBody>
      </p:sp>
      <p:sp>
        <p:nvSpPr>
          <p:cNvPr id="12" name="TextBox 11">
            <a:extLst>
              <a:ext uri="{FF2B5EF4-FFF2-40B4-BE49-F238E27FC236}">
                <a16:creationId xmlns:a16="http://schemas.microsoft.com/office/drawing/2014/main" id="{51E657D5-3F0D-F64F-8ED4-28451AD82943}"/>
              </a:ext>
            </a:extLst>
          </p:cNvPr>
          <p:cNvSpPr txBox="1"/>
          <p:nvPr/>
        </p:nvSpPr>
        <p:spPr>
          <a:xfrm>
            <a:off x="10736614" y="6459657"/>
            <a:ext cx="1369333" cy="398344"/>
          </a:xfrm>
          <a:prstGeom prst="rect">
            <a:avLst/>
          </a:prstGeom>
        </p:spPr>
        <p:txBody>
          <a:bodyPr wrap="square" rtlCol="0">
            <a:normAutofit/>
          </a:bodyPr>
          <a:lstStyle/>
          <a:p>
            <a:pPr algn="ctr"/>
            <a:r>
              <a:rPr lang="en-US" sz="1400" dirty="0">
                <a:solidFill>
                  <a:schemeClr val="bg1"/>
                </a:solidFill>
              </a:rPr>
              <a:t>as of 7/1/2020</a:t>
            </a:r>
          </a:p>
        </p:txBody>
      </p:sp>
      <p:graphicFrame>
        <p:nvGraphicFramePr>
          <p:cNvPr id="15" name="Table 14">
            <a:extLst>
              <a:ext uri="{FF2B5EF4-FFF2-40B4-BE49-F238E27FC236}">
                <a16:creationId xmlns:a16="http://schemas.microsoft.com/office/drawing/2014/main" id="{DE38588F-6FB6-1D4A-88BB-C3C07F2127F0}"/>
              </a:ext>
            </a:extLst>
          </p:cNvPr>
          <p:cNvGraphicFramePr>
            <a:graphicFrameLocks noGrp="1"/>
          </p:cNvGraphicFramePr>
          <p:nvPr>
            <p:extLst>
              <p:ext uri="{D42A27DB-BD31-4B8C-83A1-F6EECF244321}">
                <p14:modId xmlns:p14="http://schemas.microsoft.com/office/powerpoint/2010/main" val="2985310802"/>
              </p:ext>
            </p:extLst>
          </p:nvPr>
        </p:nvGraphicFramePr>
        <p:xfrm>
          <a:off x="5115265" y="633361"/>
          <a:ext cx="6306015" cy="2011680"/>
        </p:xfrm>
        <a:graphic>
          <a:graphicData uri="http://schemas.openxmlformats.org/drawingml/2006/table">
            <a:tbl>
              <a:tblPr firstRow="1" bandRow="1">
                <a:tableStyleId>{2D5ABB26-0587-4C30-8999-92F81FD0307C}</a:tableStyleId>
              </a:tblPr>
              <a:tblGrid>
                <a:gridCol w="2955040">
                  <a:extLst>
                    <a:ext uri="{9D8B030D-6E8A-4147-A177-3AD203B41FA5}">
                      <a16:colId xmlns:a16="http://schemas.microsoft.com/office/drawing/2014/main" val="2228081627"/>
                    </a:ext>
                  </a:extLst>
                </a:gridCol>
                <a:gridCol w="3350975">
                  <a:extLst>
                    <a:ext uri="{9D8B030D-6E8A-4147-A177-3AD203B41FA5}">
                      <a16:colId xmlns:a16="http://schemas.microsoft.com/office/drawing/2014/main" val="558797560"/>
                    </a:ext>
                  </a:extLst>
                </a:gridCol>
              </a:tblGrid>
              <a:tr h="969726">
                <a:tc>
                  <a:txBody>
                    <a:bodyPr/>
                    <a:lstStyle/>
                    <a:p>
                      <a:r>
                        <a:rPr lang="en-US" sz="6000" dirty="0">
                          <a:solidFill>
                            <a:schemeClr val="bg1"/>
                          </a:solidFill>
                        </a:rPr>
                        <a:t>Cases</a:t>
                      </a:r>
                    </a:p>
                  </a:txBody>
                  <a:tcPr/>
                </a:tc>
                <a:tc>
                  <a:txBody>
                    <a:bodyPr/>
                    <a:lstStyle/>
                    <a:p>
                      <a:pPr algn="r"/>
                      <a:r>
                        <a:rPr lang="en-US" sz="6000" dirty="0">
                          <a:solidFill>
                            <a:schemeClr val="bg1"/>
                          </a:solidFill>
                        </a:rPr>
                        <a:t>2,624,873</a:t>
                      </a:r>
                    </a:p>
                  </a:txBody>
                  <a:tcPr/>
                </a:tc>
                <a:extLst>
                  <a:ext uri="{0D108BD9-81ED-4DB2-BD59-A6C34878D82A}">
                    <a16:rowId xmlns:a16="http://schemas.microsoft.com/office/drawing/2014/main" val="3859728272"/>
                  </a:ext>
                </a:extLst>
              </a:tr>
              <a:tr h="969726">
                <a:tc>
                  <a:txBody>
                    <a:bodyPr/>
                    <a:lstStyle/>
                    <a:p>
                      <a:r>
                        <a:rPr lang="en-US" sz="6000" dirty="0">
                          <a:solidFill>
                            <a:schemeClr val="bg1"/>
                          </a:solidFill>
                        </a:rPr>
                        <a:t>Deaths</a:t>
                      </a:r>
                    </a:p>
                  </a:txBody>
                  <a:tcPr/>
                </a:tc>
                <a:tc>
                  <a:txBody>
                    <a:bodyPr/>
                    <a:lstStyle/>
                    <a:p>
                      <a:pPr algn="r"/>
                      <a:r>
                        <a:rPr lang="en-US" sz="6000" dirty="0">
                          <a:solidFill>
                            <a:schemeClr val="bg1"/>
                          </a:solidFill>
                        </a:rPr>
                        <a:t>127,299</a:t>
                      </a:r>
                    </a:p>
                  </a:txBody>
                  <a:tcPr/>
                </a:tc>
                <a:extLst>
                  <a:ext uri="{0D108BD9-81ED-4DB2-BD59-A6C34878D82A}">
                    <a16:rowId xmlns:a16="http://schemas.microsoft.com/office/drawing/2014/main" val="2214315019"/>
                  </a:ext>
                </a:extLst>
              </a:tr>
            </a:tbl>
          </a:graphicData>
        </a:graphic>
      </p:graphicFrame>
      <p:sp>
        <p:nvSpPr>
          <p:cNvPr id="16" name="TextBox 15">
            <a:extLst>
              <a:ext uri="{FF2B5EF4-FFF2-40B4-BE49-F238E27FC236}">
                <a16:creationId xmlns:a16="http://schemas.microsoft.com/office/drawing/2014/main" id="{240DE2AA-1CD8-F446-ADF2-273BF95B0D93}"/>
              </a:ext>
            </a:extLst>
          </p:cNvPr>
          <p:cNvSpPr txBox="1"/>
          <p:nvPr/>
        </p:nvSpPr>
        <p:spPr>
          <a:xfrm>
            <a:off x="4247225" y="6539243"/>
            <a:ext cx="5463546" cy="318757"/>
          </a:xfrm>
          <a:prstGeom prst="rect">
            <a:avLst/>
          </a:prstGeom>
        </p:spPr>
        <p:txBody>
          <a:bodyPr wrap="none" rtlCol="0">
            <a:normAutofit/>
          </a:bodyPr>
          <a:lstStyle/>
          <a:p>
            <a:r>
              <a:rPr lang="en-US" sz="1000" dirty="0">
                <a:solidFill>
                  <a:schemeClr val="bg1"/>
                </a:solidFill>
                <a:hlinkClick r:id="rId4">
                  <a:extLst>
                    <a:ext uri="{A12FA001-AC4F-418D-AE19-62706E023703}">
                      <ahyp:hlinkClr xmlns:ahyp="http://schemas.microsoft.com/office/drawing/2018/hyperlinkcolor" val="tx"/>
                    </a:ext>
                  </a:extLst>
                </a:hlinkClick>
              </a:rPr>
              <a:t>https://www.cdc.gov/coronavirus/2019-ncov/cases-updates/cases-in-us.html</a:t>
            </a:r>
            <a:endParaRPr lang="en-US" sz="1000" dirty="0">
              <a:solidFill>
                <a:schemeClr val="bg1"/>
              </a:solidFill>
            </a:endParaRPr>
          </a:p>
        </p:txBody>
      </p:sp>
      <p:pic>
        <p:nvPicPr>
          <p:cNvPr id="3" name="Picture 2" descr="A close up of a map&#10;&#10;Description automatically generated">
            <a:extLst>
              <a:ext uri="{FF2B5EF4-FFF2-40B4-BE49-F238E27FC236}">
                <a16:creationId xmlns:a16="http://schemas.microsoft.com/office/drawing/2014/main" id="{C492E477-49DD-3942-B71C-C615D081B6D3}"/>
              </a:ext>
            </a:extLst>
          </p:cNvPr>
          <p:cNvPicPr>
            <a:picLocks noChangeAspect="1"/>
          </p:cNvPicPr>
          <p:nvPr/>
        </p:nvPicPr>
        <p:blipFill rotWithShape="1">
          <a:blip r:embed="rId5"/>
          <a:srcRect l="4421"/>
          <a:stretch/>
        </p:blipFill>
        <p:spPr>
          <a:xfrm>
            <a:off x="4334783" y="2913864"/>
            <a:ext cx="7678057" cy="3226413"/>
          </a:xfrm>
          <a:prstGeom prst="rect">
            <a:avLst/>
          </a:prstGeom>
        </p:spPr>
      </p:pic>
    </p:spTree>
    <p:extLst>
      <p:ext uri="{BB962C8B-B14F-4D97-AF65-F5344CB8AC3E}">
        <p14:creationId xmlns:p14="http://schemas.microsoft.com/office/powerpoint/2010/main" val="207549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Healthcare Impact</a:t>
            </a:r>
          </a:p>
        </p:txBody>
      </p:sp>
      <p:pic>
        <p:nvPicPr>
          <p:cNvPr id="8" name="Picture 7">
            <a:extLst>
              <a:ext uri="{FF2B5EF4-FFF2-40B4-BE49-F238E27FC236}">
                <a16:creationId xmlns:a16="http://schemas.microsoft.com/office/drawing/2014/main" id="{82170DD2-C660-CA4A-94E6-8D9007715F72}"/>
              </a:ext>
            </a:extLst>
          </p:cNvPr>
          <p:cNvPicPr>
            <a:picLocks noChangeAspect="1"/>
          </p:cNvPicPr>
          <p:nvPr/>
        </p:nvPicPr>
        <p:blipFill rotWithShape="1">
          <a:blip r:embed="rId4"/>
          <a:srcRect l="14794" r="5435"/>
          <a:stretch/>
        </p:blipFill>
        <p:spPr>
          <a:xfrm>
            <a:off x="3989944" y="0"/>
            <a:ext cx="8202056" cy="6858000"/>
          </a:xfrm>
          <a:prstGeom prst="rect">
            <a:avLst/>
          </a:prstGeom>
        </p:spPr>
      </p:pic>
    </p:spTree>
    <p:extLst>
      <p:ext uri="{BB962C8B-B14F-4D97-AF65-F5344CB8AC3E}">
        <p14:creationId xmlns:p14="http://schemas.microsoft.com/office/powerpoint/2010/main" val="333337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Healthcare Impact</a:t>
            </a:r>
          </a:p>
        </p:txBody>
      </p:sp>
      <p:sp>
        <p:nvSpPr>
          <p:cNvPr id="5" name="TextBox 4">
            <a:extLst>
              <a:ext uri="{FF2B5EF4-FFF2-40B4-BE49-F238E27FC236}">
                <a16:creationId xmlns:a16="http://schemas.microsoft.com/office/drawing/2014/main" id="{E6F5C2C9-90C2-3249-A254-783C11687D92}"/>
              </a:ext>
            </a:extLst>
          </p:cNvPr>
          <p:cNvSpPr txBox="1"/>
          <p:nvPr/>
        </p:nvSpPr>
        <p:spPr>
          <a:xfrm>
            <a:off x="4247225" y="6539243"/>
            <a:ext cx="5463546" cy="318757"/>
          </a:xfrm>
          <a:prstGeom prst="rect">
            <a:avLst/>
          </a:prstGeom>
        </p:spPr>
        <p:txBody>
          <a:bodyPr wrap="none" rtlCol="0">
            <a:normAutofit/>
          </a:bodyPr>
          <a:lstStyle/>
          <a:p>
            <a:r>
              <a:rPr lang="en-US" sz="1000" dirty="0">
                <a:solidFill>
                  <a:schemeClr val="bg1"/>
                </a:solidFill>
                <a:hlinkClick r:id="rId4">
                  <a:extLst>
                    <a:ext uri="{A12FA001-AC4F-418D-AE19-62706E023703}">
                      <ahyp:hlinkClr xmlns:ahyp="http://schemas.microsoft.com/office/drawing/2018/hyperlinkcolor" val="tx"/>
                    </a:ext>
                  </a:extLst>
                </a:hlinkClick>
              </a:rPr>
              <a:t>https://www.mgma.com/data/data-stories/staying-afloat-as-patient-volumes-and-revenues-dec</a:t>
            </a:r>
            <a:endParaRPr lang="en-US" sz="1000" dirty="0">
              <a:solidFill>
                <a:schemeClr val="bg1"/>
              </a:solidFill>
            </a:endParaRPr>
          </a:p>
        </p:txBody>
      </p:sp>
      <p:pic>
        <p:nvPicPr>
          <p:cNvPr id="6" name="Picture 5">
            <a:extLst>
              <a:ext uri="{FF2B5EF4-FFF2-40B4-BE49-F238E27FC236}">
                <a16:creationId xmlns:a16="http://schemas.microsoft.com/office/drawing/2014/main" id="{AC4E91EE-C537-4D4D-88FC-8D7A7F411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942" y="379875"/>
            <a:ext cx="7243571" cy="3803632"/>
          </a:xfrm>
          <a:prstGeom prst="rect">
            <a:avLst/>
          </a:prstGeom>
        </p:spPr>
      </p:pic>
      <p:sp>
        <p:nvSpPr>
          <p:cNvPr id="7" name="Rectangle 6">
            <a:extLst>
              <a:ext uri="{FF2B5EF4-FFF2-40B4-BE49-F238E27FC236}">
                <a16:creationId xmlns:a16="http://schemas.microsoft.com/office/drawing/2014/main" id="{B4A6D1D3-9777-5948-A1CE-6C00339493BA}"/>
              </a:ext>
            </a:extLst>
          </p:cNvPr>
          <p:cNvSpPr/>
          <p:nvPr/>
        </p:nvSpPr>
        <p:spPr>
          <a:xfrm>
            <a:off x="4930398" y="4576309"/>
            <a:ext cx="6070600" cy="1200329"/>
          </a:xfrm>
          <a:prstGeom prst="rect">
            <a:avLst/>
          </a:prstGeom>
        </p:spPr>
        <p:txBody>
          <a:bodyPr wrap="square">
            <a:spAutoFit/>
          </a:bodyPr>
          <a:lstStyle/>
          <a:p>
            <a:r>
              <a:rPr lang="en-US" sz="2400" dirty="0">
                <a:solidFill>
                  <a:schemeClr val="bg1"/>
                </a:solidFill>
              </a:rPr>
              <a:t>Expected 50-80% drop in revenue associated with those visits resulting in furloughs, layoffs of staff and even closing offices.</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312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Healthcare Impact</a:t>
            </a:r>
          </a:p>
        </p:txBody>
      </p:sp>
      <p:sp>
        <p:nvSpPr>
          <p:cNvPr id="5" name="TextBox 4">
            <a:extLst>
              <a:ext uri="{FF2B5EF4-FFF2-40B4-BE49-F238E27FC236}">
                <a16:creationId xmlns:a16="http://schemas.microsoft.com/office/drawing/2014/main" id="{E6F5C2C9-90C2-3249-A254-783C11687D92}"/>
              </a:ext>
            </a:extLst>
          </p:cNvPr>
          <p:cNvSpPr txBox="1"/>
          <p:nvPr/>
        </p:nvSpPr>
        <p:spPr>
          <a:xfrm>
            <a:off x="4247225" y="6539243"/>
            <a:ext cx="5463546" cy="318757"/>
          </a:xfrm>
          <a:prstGeom prst="rect">
            <a:avLst/>
          </a:prstGeom>
        </p:spPr>
        <p:txBody>
          <a:bodyPr wrap="none" rtlCol="0">
            <a:normAutofit/>
          </a:bodyPr>
          <a:lstStyle/>
          <a:p>
            <a:r>
              <a:rPr lang="en-US" sz="1000" dirty="0">
                <a:solidFill>
                  <a:schemeClr val="bg1"/>
                </a:solidFill>
                <a:hlinkClick r:id="rId4">
                  <a:extLst>
                    <a:ext uri="{A12FA001-AC4F-418D-AE19-62706E023703}">
                      <ahyp:hlinkClr xmlns:ahyp="http://schemas.microsoft.com/office/drawing/2018/hyperlinkcolor" val="tx"/>
                    </a:ext>
                  </a:extLst>
                </a:hlinkClick>
              </a:rPr>
              <a:t>https://khn.org/news/nearly-half-of-americans-delayed-medical-care-due-to-pandemic/</a:t>
            </a:r>
            <a:endParaRPr lang="en-US" sz="1000" dirty="0">
              <a:solidFill>
                <a:schemeClr val="bg1"/>
              </a:solidFill>
            </a:endParaRPr>
          </a:p>
        </p:txBody>
      </p:sp>
      <p:pic>
        <p:nvPicPr>
          <p:cNvPr id="3" name="Picture 2" descr="A screenshot of a cell phone&#10;&#10;Description automatically generated">
            <a:extLst>
              <a:ext uri="{FF2B5EF4-FFF2-40B4-BE49-F238E27FC236}">
                <a16:creationId xmlns:a16="http://schemas.microsoft.com/office/drawing/2014/main" id="{923696EC-36BC-284D-92BC-2132CEF9CA5F}"/>
              </a:ext>
            </a:extLst>
          </p:cNvPr>
          <p:cNvPicPr>
            <a:picLocks noChangeAspect="1"/>
          </p:cNvPicPr>
          <p:nvPr/>
        </p:nvPicPr>
        <p:blipFill>
          <a:blip r:embed="rId5"/>
          <a:stretch>
            <a:fillRect/>
          </a:stretch>
        </p:blipFill>
        <p:spPr>
          <a:xfrm>
            <a:off x="4376984" y="1310070"/>
            <a:ext cx="7633055" cy="4237859"/>
          </a:xfrm>
          <a:prstGeom prst="rect">
            <a:avLst/>
          </a:prstGeom>
        </p:spPr>
      </p:pic>
    </p:spTree>
    <p:extLst>
      <p:ext uri="{BB962C8B-B14F-4D97-AF65-F5344CB8AC3E}">
        <p14:creationId xmlns:p14="http://schemas.microsoft.com/office/powerpoint/2010/main" val="47593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85749" y="3429000"/>
            <a:ext cx="3819525" cy="769408"/>
          </a:xfrm>
        </p:spPr>
        <p:txBody>
          <a:bodyPr>
            <a:normAutofit fontScale="90000"/>
          </a:bodyPr>
          <a:lstStyle/>
          <a:p>
            <a:pPr algn="ctr"/>
            <a:r>
              <a:rPr lang="en-US" b="1" dirty="0"/>
              <a:t>States Reopening</a:t>
            </a:r>
          </a:p>
        </p:txBody>
      </p:sp>
      <p:pic>
        <p:nvPicPr>
          <p:cNvPr id="2" name="Picture 1">
            <a:extLst>
              <a:ext uri="{FF2B5EF4-FFF2-40B4-BE49-F238E27FC236}">
                <a16:creationId xmlns:a16="http://schemas.microsoft.com/office/drawing/2014/main" id="{4A1679FF-BBBC-C048-805E-96BB98C886CF}"/>
              </a:ext>
            </a:extLst>
          </p:cNvPr>
          <p:cNvPicPr>
            <a:picLocks noChangeAspect="1"/>
          </p:cNvPicPr>
          <p:nvPr/>
        </p:nvPicPr>
        <p:blipFill>
          <a:blip r:embed="rId4"/>
          <a:stretch>
            <a:fillRect/>
          </a:stretch>
        </p:blipFill>
        <p:spPr>
          <a:xfrm>
            <a:off x="4386761" y="0"/>
            <a:ext cx="7627620" cy="6858000"/>
          </a:xfrm>
          <a:prstGeom prst="rect">
            <a:avLst/>
          </a:prstGeom>
        </p:spPr>
      </p:pic>
    </p:spTree>
    <p:extLst>
      <p:ext uri="{BB962C8B-B14F-4D97-AF65-F5344CB8AC3E}">
        <p14:creationId xmlns:p14="http://schemas.microsoft.com/office/powerpoint/2010/main" val="1256567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EADF80EC164C44872FD56E9D3D3C37" ma:contentTypeVersion="3" ma:contentTypeDescription="Create a new document." ma:contentTypeScope="" ma:versionID="a0c188597ab9bab131de69bad5acc4a8">
  <xsd:schema xmlns:xsd="http://www.w3.org/2001/XMLSchema" xmlns:xs="http://www.w3.org/2001/XMLSchema" xmlns:p="http://schemas.microsoft.com/office/2006/metadata/properties" xmlns:ns2="f0a3a593-ffbf-4de4-9f10-e5204dafc67b" targetNamespace="http://schemas.microsoft.com/office/2006/metadata/properties" ma:root="true" ma:fieldsID="6e51b254ac5e471071b18c96e9b96790" ns2:_="">
    <xsd:import namespace="f0a3a593-ffbf-4de4-9f10-e5204dafc67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3a593-ffbf-4de4-9f10-e5204dafc6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D755E2-5174-41AA-9F94-2AAECEC0B2BD}">
  <ds:schemaRefs>
    <ds:schemaRef ds:uri="http://schemas.microsoft.com/sharepoint/v3/contenttype/forms"/>
  </ds:schemaRefs>
</ds:datastoreItem>
</file>

<file path=customXml/itemProps2.xml><?xml version="1.0" encoding="utf-8"?>
<ds:datastoreItem xmlns:ds="http://schemas.openxmlformats.org/officeDocument/2006/customXml" ds:itemID="{938618F4-3A56-477B-BF87-0378519E3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3a593-ffbf-4de4-9f10-e5204dafc6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AF86A8-478E-47E6-B2C2-DE7C356C2BA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879</TotalTime>
  <Words>3001</Words>
  <Application>Microsoft Macintosh PowerPoint</Application>
  <PresentationFormat>Widescreen</PresentationFormat>
  <Paragraphs>206</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Corbel</vt:lpstr>
      <vt:lpstr>Wingdings</vt:lpstr>
      <vt:lpstr>Parallax</vt:lpstr>
      <vt:lpstr>Developing An Internal COVID-19 Contact Tracing Program</vt:lpstr>
      <vt:lpstr>About the Presenter</vt:lpstr>
      <vt:lpstr>Abstract</vt:lpstr>
      <vt:lpstr>Unprecedented Times</vt:lpstr>
      <vt:lpstr>COVID-19 Data</vt:lpstr>
      <vt:lpstr>Healthcare Impact</vt:lpstr>
      <vt:lpstr>Healthcare Impact</vt:lpstr>
      <vt:lpstr>Healthcare Impact</vt:lpstr>
      <vt:lpstr>States Reopening</vt:lpstr>
      <vt:lpstr>Consumer Confidence</vt:lpstr>
      <vt:lpstr>Consumer Confidence</vt:lpstr>
      <vt:lpstr>Action Needed</vt:lpstr>
      <vt:lpstr>Internal COVID-19 Contact Tracer</vt:lpstr>
      <vt:lpstr>What?</vt:lpstr>
      <vt:lpstr>Practice Goals</vt:lpstr>
      <vt:lpstr>Who to trace?</vt:lpstr>
      <vt:lpstr>Tips to Reduce Exposures</vt:lpstr>
      <vt:lpstr>Internal Position</vt:lpstr>
      <vt:lpstr>Internal Position</vt:lpstr>
      <vt:lpstr>Internal Position</vt:lpstr>
      <vt:lpstr>How To Track Data?</vt:lpstr>
      <vt:lpstr>Tracing Patients</vt:lpstr>
      <vt:lpstr>Tracing Patients Continued</vt:lpstr>
      <vt:lpstr>Tracing Employees</vt:lpstr>
      <vt:lpstr>Tracing Employees Continued</vt:lpstr>
      <vt:lpstr>Ethical &amp; Legal Considerations</vt:lpstr>
      <vt:lpstr>Wrap-up</vt:lpstr>
      <vt:lpstr>Resources</vt:lpstr>
      <vt:lpstr>Sample COVID-19+ Report</vt:lpstr>
      <vt:lpstr>Resources</vt:lpstr>
      <vt:lpstr>PowerPoint Presentation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dc:creator>
  <cp:lastModifiedBy>Brian Ramos</cp:lastModifiedBy>
  <cp:revision>67</cp:revision>
  <dcterms:created xsi:type="dcterms:W3CDTF">2016-03-10T06:45:07Z</dcterms:created>
  <dcterms:modified xsi:type="dcterms:W3CDTF">2020-07-02T14:45:52Z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0x01010049EADF80EC164C44872FD56E9D3D3C37</vt:lpwstr>
  </property>
</Properties>
</file>